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4" r:id="rId4"/>
    <p:sldId id="263" r:id="rId5"/>
    <p:sldId id="266" r:id="rId6"/>
    <p:sldId id="260" r:id="rId7"/>
    <p:sldId id="259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857232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Муниципальное бюджетное дошкольное образовательное учреждение «Вагановский детский сад»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785926"/>
            <a:ext cx="635798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r>
              <a:rPr lang="ru-RU" sz="2400" b="1" dirty="0" smtClean="0">
                <a:latin typeface="Arial Black" pitchFamily="34" charset="0"/>
              </a:rPr>
              <a:t>Современные формы организации работы с родителями через внедрение бережливых проектов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5549270"/>
            <a:ext cx="457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Arial Black" pitchFamily="34" charset="0"/>
              </a:rPr>
              <a:t>с. Ваганово, 2023</a:t>
            </a:r>
            <a:endParaRPr lang="ru-RU" sz="16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357166"/>
            <a:ext cx="80724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3B4555"/>
                </a:solidFill>
                <a:latin typeface="Arial Black" pitchFamily="34" charset="0"/>
              </a:rPr>
              <a:t>Паспорт проекта</a:t>
            </a:r>
          </a:p>
          <a:p>
            <a:pPr algn="ctr"/>
            <a:r>
              <a:rPr lang="ru-RU" sz="2400" dirty="0" smtClean="0">
                <a:solidFill>
                  <a:srgbClr val="3B4555"/>
                </a:solidFill>
                <a:latin typeface="Arial Black" pitchFamily="34" charset="0"/>
              </a:rPr>
              <a:t>«Современные формы организации работы с родителями через внедрение бережливых проектов»</a:t>
            </a:r>
            <a:endParaRPr lang="ru-RU" sz="2400" dirty="0">
              <a:solidFill>
                <a:srgbClr val="3B4555"/>
              </a:solidFill>
              <a:latin typeface="Arial Black" pitchFamily="34" charset="0"/>
            </a:endParaRPr>
          </a:p>
        </p:txBody>
      </p:sp>
      <p:pic>
        <p:nvPicPr>
          <p:cNvPr id="2" name="Picture 2" descr="C:\Users\школа\Desktop\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805441"/>
            <a:ext cx="6715172" cy="4878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8794" y="428604"/>
            <a:ext cx="36604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Arial Black" pitchFamily="34" charset="0"/>
              </a:rPr>
              <a:t>Команда проекта</a:t>
            </a:r>
            <a:endParaRPr lang="ru-RU" sz="2400" dirty="0">
              <a:ln>
                <a:solidFill>
                  <a:schemeClr val="accent5">
                    <a:lumMod val="75000"/>
                  </a:schemeClr>
                </a:solidFill>
              </a:ln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000109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Сукалова</a:t>
            </a:r>
            <a:r>
              <a:rPr lang="ru-RU" sz="1400" dirty="0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Елена Михайловна, старший </a:t>
            </a:r>
            <a:r>
              <a:rPr lang="ru-RU" sz="1400" dirty="0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воспитатель – </a:t>
            </a:r>
            <a:r>
              <a:rPr lang="ru-RU" sz="1400" dirty="0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РУКОВОДИТЕЛЬ ПРОЕКТА  </a:t>
            </a:r>
            <a:endParaRPr lang="ru-RU" sz="1400" dirty="0">
              <a:ln w="63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школа\Desktop\c035e69071_fit-in_240x0__f2426_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1714488"/>
            <a:ext cx="1059914" cy="144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C:\Users\школа\Desktop\ыы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2571744"/>
            <a:ext cx="1065487" cy="144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4" descr="C:\Users\школа\Desktop\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2071678"/>
            <a:ext cx="1000128" cy="147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3" descr="C:\Users\школа\Desktop\fc2afcea39_fit-in_240x0__f2444_7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5918" y="4786322"/>
            <a:ext cx="1026654" cy="144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6" descr="C:\Users\школа\Desktop\dcf7b4a3cd_fit-in_240x0__f2417_7c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86446" y="4714884"/>
            <a:ext cx="1132347" cy="144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85720" y="1857365"/>
            <a:ext cx="2428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Коньевская</a:t>
            </a:r>
            <a:r>
              <a:rPr lang="ru-RU" sz="1400" dirty="0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Елена Валериевна, воспитатель</a:t>
            </a:r>
            <a:endParaRPr lang="ru-RU" sz="1400" dirty="0">
              <a:ln w="63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29256" y="1500174"/>
            <a:ext cx="3071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Торопова Наталия </a:t>
            </a:r>
            <a:r>
              <a:rPr lang="ru-RU" sz="1400" dirty="0" err="1" smtClean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Мифодьевна</a:t>
            </a:r>
            <a:r>
              <a:rPr lang="ru-RU" sz="1400" dirty="0" smtClean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, воспитатель</a:t>
            </a:r>
            <a:endParaRPr lang="ru-RU" sz="1400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728" y="4214818"/>
            <a:ext cx="22145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Сифириди</a:t>
            </a:r>
            <a:r>
              <a:rPr lang="ru-RU" sz="1400" dirty="0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Елена Юрьевна, воспитатель</a:t>
            </a:r>
            <a:endParaRPr lang="ru-RU" sz="1400" dirty="0">
              <a:ln w="6350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29190" y="4071942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Пермякова</a:t>
            </a:r>
            <a:r>
              <a:rPr lang="ru-RU" sz="1400" dirty="0" smtClean="0">
                <a:ln w="6350"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 Ирина Николаевна, воспитатель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2" y="357166"/>
            <a:ext cx="4961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3B4555"/>
                </a:solidFill>
                <a:latin typeface="Arial Black" pitchFamily="34" charset="0"/>
              </a:rPr>
              <a:t>Карта текущего состояния процесса</a:t>
            </a:r>
            <a:endParaRPr lang="ru-RU" sz="2400" dirty="0">
              <a:solidFill>
                <a:srgbClr val="3B4555"/>
              </a:solidFill>
              <a:latin typeface="Arial Black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83833267"/>
              </p:ext>
            </p:extLst>
          </p:nvPr>
        </p:nvGraphicFramePr>
        <p:xfrm>
          <a:off x="1857356" y="3786190"/>
          <a:ext cx="6104720" cy="21428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104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942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18542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Перечень проблем: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8542">
                <a:tc>
                  <a:txBody>
                    <a:bodyPr/>
                    <a:lstStyle/>
                    <a:p>
                      <a:r>
                        <a:rPr lang="ru-RU" sz="1200" dirty="0"/>
                        <a:t>1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Снижение уровня удовлетворенности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8542">
                <a:tc>
                  <a:txBody>
                    <a:bodyPr/>
                    <a:lstStyle/>
                    <a:p>
                      <a:r>
                        <a:rPr lang="ru-RU" sz="1200" dirty="0"/>
                        <a:t>2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Низкая эффективность работы с родителями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8820">
                <a:tc>
                  <a:txBody>
                    <a:bodyPr/>
                    <a:lstStyle/>
                    <a:p>
                      <a:r>
                        <a:rPr lang="ru-RU" sz="1200" dirty="0"/>
                        <a:t>3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Высокие </a:t>
                      </a:r>
                      <a:r>
                        <a:rPr lang="ru-RU" sz="1200" dirty="0" err="1" smtClean="0">
                          <a:latin typeface="Arial" pitchFamily="34" charset="0"/>
                          <a:cs typeface="Arial" pitchFamily="34" charset="0"/>
                        </a:rPr>
                        <a:t>энерго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и время затраты на решение вопросов с родителями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5984">
                <a:tc>
                  <a:txBody>
                    <a:bodyPr/>
                    <a:lstStyle/>
                    <a:p>
                      <a:r>
                        <a:rPr lang="ru-RU" sz="1200" dirty="0"/>
                        <a:t>4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Неинтересные и малопривлекательные мероприятия  для родителей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8542">
                <a:tc>
                  <a:txBody>
                    <a:bodyPr/>
                    <a:lstStyle/>
                    <a:p>
                      <a:r>
                        <a:rPr lang="ru-RU" sz="1200" kern="1200" dirty="0"/>
                        <a:t>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Низкая посещаемость мероприятий ДОО родителями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00034" y="1857364"/>
            <a:ext cx="1643074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Arial" pitchFamily="34" charset="0"/>
                <a:cs typeface="Arial" pitchFamily="34" charset="0"/>
              </a:rPr>
              <a:t>Родители не своевременно получают актуальную информацию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43174" y="1857364"/>
            <a:ext cx="1643074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Arial" pitchFamily="34" charset="0"/>
                <a:cs typeface="Arial" pitchFamily="34" charset="0"/>
              </a:rPr>
              <a:t>Заинтересованность родителей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1857364"/>
            <a:ext cx="1643074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Arial" pitchFamily="34" charset="0"/>
                <a:cs typeface="Arial" pitchFamily="34" charset="0"/>
              </a:rPr>
              <a:t>Отсутствие  времени у воспитателя для работы с новостями группы в рабочее время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00892" y="1857364"/>
            <a:ext cx="1643074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Привлечение специалистов в работе с родителями </a:t>
            </a:r>
            <a:endParaRPr lang="ru-RU" sz="1100" dirty="0">
              <a:latin typeface="Arial" pitchFamily="34" charset="0"/>
              <a:ea typeface="SimSun"/>
              <a:cs typeface="Arial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2214546" y="2285992"/>
            <a:ext cx="428628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4357686" y="2285992"/>
            <a:ext cx="428628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6500826" y="2285992"/>
            <a:ext cx="428628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24-конечная звезда 4"/>
          <p:cNvSpPr/>
          <p:nvPr/>
        </p:nvSpPr>
        <p:spPr>
          <a:xfrm>
            <a:off x="2786050" y="2643182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1</a:t>
            </a:r>
          </a:p>
        </p:txBody>
      </p:sp>
      <p:sp>
        <p:nvSpPr>
          <p:cNvPr id="6" name="24-конечная звезда 5"/>
          <p:cNvSpPr/>
          <p:nvPr/>
        </p:nvSpPr>
        <p:spPr>
          <a:xfrm>
            <a:off x="642910" y="2714620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8" name="24-конечная звезда 7"/>
          <p:cNvSpPr/>
          <p:nvPr/>
        </p:nvSpPr>
        <p:spPr>
          <a:xfrm>
            <a:off x="3357554" y="2643182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7" name="24-конечная звезда 6"/>
          <p:cNvSpPr/>
          <p:nvPr/>
        </p:nvSpPr>
        <p:spPr>
          <a:xfrm>
            <a:off x="5072066" y="2857496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9" name="24-конечная звезда 8"/>
          <p:cNvSpPr/>
          <p:nvPr/>
        </p:nvSpPr>
        <p:spPr>
          <a:xfrm>
            <a:off x="7215206" y="2786058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5</a:t>
            </a:r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144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sp>
        <p:nvSpPr>
          <p:cNvPr id="8" name="Прямоугольник 7"/>
          <p:cNvSpPr/>
          <p:nvPr/>
        </p:nvSpPr>
        <p:spPr>
          <a:xfrm>
            <a:off x="1571604" y="5357826"/>
            <a:ext cx="578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 Black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642910" y="5143512"/>
            <a:ext cx="4536504" cy="1354666"/>
            <a:chOff x="0" y="2709333"/>
            <a:chExt cx="4536504" cy="1354666"/>
          </a:xfrm>
          <a:solidFill>
            <a:schemeClr val="accent2">
              <a:lumMod val="75000"/>
            </a:schemeClr>
          </a:solidFill>
        </p:grpSpPr>
        <p:sp>
          <p:nvSpPr>
            <p:cNvPr id="12" name="Трапеция 11"/>
            <p:cNvSpPr/>
            <p:nvPr/>
          </p:nvSpPr>
          <p:spPr>
            <a:xfrm>
              <a:off x="0" y="2709333"/>
              <a:ext cx="4536504" cy="1354666"/>
            </a:xfrm>
            <a:prstGeom prst="trapezoid">
              <a:avLst>
                <a:gd name="adj" fmla="val 55813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13" name="Трапеция 4"/>
            <p:cNvSpPr/>
            <p:nvPr/>
          </p:nvSpPr>
          <p:spPr>
            <a:xfrm>
              <a:off x="793888" y="2709333"/>
              <a:ext cx="2948727" cy="135466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>
                  <a:latin typeface="Arial" pitchFamily="34" charset="0"/>
                  <a:cs typeface="Arial" pitchFamily="34" charset="0"/>
                </a:rPr>
                <a:t>Уровень ДОУ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357290" y="3714752"/>
            <a:ext cx="3024336" cy="1354666"/>
            <a:chOff x="756083" y="1354666"/>
            <a:chExt cx="3024336" cy="1354666"/>
          </a:xfrm>
        </p:grpSpPr>
        <p:sp>
          <p:nvSpPr>
            <p:cNvPr id="15" name="Трапеция 14"/>
            <p:cNvSpPr/>
            <p:nvPr/>
          </p:nvSpPr>
          <p:spPr>
            <a:xfrm>
              <a:off x="756083" y="1354666"/>
              <a:ext cx="3024336" cy="1354666"/>
            </a:xfrm>
            <a:prstGeom prst="trapezoid">
              <a:avLst>
                <a:gd name="adj" fmla="val 55813"/>
              </a:avLst>
            </a:prstGeom>
            <a:solidFill>
              <a:schemeClr val="accent2">
                <a:lumMod val="75000"/>
                <a:alpha val="7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hueOff val="0"/>
                <a:satOff val="0"/>
                <a:lumOff val="0"/>
                <a:alphaOff val="-20000"/>
              </a:schemeClr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-20000"/>
              </a:schemeClr>
            </a:effectRef>
            <a:fontRef idx="minor">
              <a:schemeClr val="lt1"/>
            </a:fontRef>
          </p:style>
        </p:sp>
        <p:sp>
          <p:nvSpPr>
            <p:cNvPr id="16" name="Трапеция 4"/>
            <p:cNvSpPr/>
            <p:nvPr/>
          </p:nvSpPr>
          <p:spPr>
            <a:xfrm>
              <a:off x="1285342" y="1354666"/>
              <a:ext cx="1965818" cy="1354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>
                  <a:latin typeface="Arial" pitchFamily="34" charset="0"/>
                  <a:cs typeface="Arial" pitchFamily="34" charset="0"/>
                </a:rPr>
                <a:t>Региональный уровень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143108" y="2285992"/>
            <a:ext cx="1655044" cy="1354666"/>
            <a:chOff x="1369291" y="0"/>
            <a:chExt cx="1655044" cy="1354666"/>
          </a:xfrm>
        </p:grpSpPr>
        <p:sp>
          <p:nvSpPr>
            <p:cNvPr id="21" name="Трапеция 20"/>
            <p:cNvSpPr/>
            <p:nvPr/>
          </p:nvSpPr>
          <p:spPr>
            <a:xfrm>
              <a:off x="1369291" y="0"/>
              <a:ext cx="1512168" cy="1354666"/>
            </a:xfrm>
            <a:prstGeom prst="trapezoid">
              <a:avLst>
                <a:gd name="adj" fmla="val 55813"/>
              </a:avLst>
            </a:prstGeom>
            <a:solidFill>
              <a:schemeClr val="accent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2" name="Трапеция 4"/>
            <p:cNvSpPr/>
            <p:nvPr/>
          </p:nvSpPr>
          <p:spPr>
            <a:xfrm>
              <a:off x="1512167" y="0"/>
              <a:ext cx="1512168" cy="1354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Arial" pitchFamily="34" charset="0"/>
                  <a:cs typeface="Arial" pitchFamily="34" charset="0"/>
                </a:rPr>
                <a:t>Федеральный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Arial" pitchFamily="34" charset="0"/>
                  <a:cs typeface="Arial" pitchFamily="34" charset="0"/>
                </a:rPr>
                <a:t> уровень</a:t>
              </a:r>
              <a:endParaRPr lang="ru-RU" sz="1200" b="1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24-конечная звезда 22"/>
          <p:cNvSpPr/>
          <p:nvPr/>
        </p:nvSpPr>
        <p:spPr>
          <a:xfrm>
            <a:off x="4143372" y="6000768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24" name="24-конечная звезда 23"/>
          <p:cNvSpPr/>
          <p:nvPr/>
        </p:nvSpPr>
        <p:spPr>
          <a:xfrm>
            <a:off x="1714480" y="5357826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25" name="24-конечная звезда 24"/>
          <p:cNvSpPr/>
          <p:nvPr/>
        </p:nvSpPr>
        <p:spPr>
          <a:xfrm>
            <a:off x="3643306" y="5286388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26" name="24-конечная звезда 25"/>
          <p:cNvSpPr/>
          <p:nvPr/>
        </p:nvSpPr>
        <p:spPr>
          <a:xfrm>
            <a:off x="2571736" y="5286388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27" name="24-конечная звезда 26"/>
          <p:cNvSpPr/>
          <p:nvPr/>
        </p:nvSpPr>
        <p:spPr>
          <a:xfrm>
            <a:off x="1000100" y="6072206"/>
            <a:ext cx="404118" cy="354009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1</a:t>
            </a:r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83833267"/>
              </p:ext>
            </p:extLst>
          </p:nvPr>
        </p:nvGraphicFramePr>
        <p:xfrm>
          <a:off x="4357686" y="1357298"/>
          <a:ext cx="4104456" cy="25003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04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40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32556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Перечень проблем: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3783">
                <a:tc>
                  <a:txBody>
                    <a:bodyPr/>
                    <a:lstStyle/>
                    <a:p>
                      <a:r>
                        <a:rPr lang="ru-RU" sz="1200" dirty="0"/>
                        <a:t>1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Снижение уровня удовлетворенности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1559">
                <a:tc>
                  <a:txBody>
                    <a:bodyPr/>
                    <a:lstStyle/>
                    <a:p>
                      <a:r>
                        <a:rPr lang="ru-RU" sz="1200" dirty="0"/>
                        <a:t>2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Низкая эффективность работы с родителями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0819">
                <a:tc>
                  <a:txBody>
                    <a:bodyPr/>
                    <a:lstStyle/>
                    <a:p>
                      <a:r>
                        <a:rPr lang="ru-RU" sz="1200" dirty="0"/>
                        <a:t>3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Высокие </a:t>
                      </a:r>
                      <a:r>
                        <a:rPr lang="ru-RU" sz="1200" dirty="0" err="1" smtClean="0">
                          <a:latin typeface="Arial" pitchFamily="34" charset="0"/>
                          <a:cs typeface="Arial" pitchFamily="34" charset="0"/>
                        </a:rPr>
                        <a:t>энерго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и время затраты на решение вопросов с родителями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1928">
                <a:tc>
                  <a:txBody>
                    <a:bodyPr/>
                    <a:lstStyle/>
                    <a:p>
                      <a:r>
                        <a:rPr lang="ru-RU" sz="1200" dirty="0"/>
                        <a:t>4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Неинтересные и малопривлекательные мероприятия  для родителей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9088">
                <a:tc>
                  <a:txBody>
                    <a:bodyPr/>
                    <a:lstStyle/>
                    <a:p>
                      <a:r>
                        <a:rPr lang="ru-RU" sz="1200" kern="1200" dirty="0"/>
                        <a:t>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Низкая посещаемость мероприятий ДОО родителями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643042" y="285728"/>
            <a:ext cx="3993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Пирамида проблем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428604"/>
            <a:ext cx="7929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План мероприятий по  устранению проблем</a:t>
            </a:r>
            <a:endParaRPr lang="ru-RU" sz="2400" dirty="0">
              <a:latin typeface="Arial Black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15282996"/>
              </p:ext>
            </p:extLst>
          </p:nvPr>
        </p:nvGraphicFramePr>
        <p:xfrm>
          <a:off x="214282" y="1142984"/>
          <a:ext cx="8715436" cy="533190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3519695"/>
                <a:gridCol w="5195741"/>
              </a:tblGrid>
              <a:tr h="670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1. Реализация </a:t>
                      </a:r>
                      <a:r>
                        <a:rPr lang="ru-RU" sz="1400" dirty="0">
                          <a:effectLst/>
                          <a:latin typeface="Arial Black" pitchFamily="34" charset="0"/>
                        </a:rPr>
                        <a:t>совместных проектов </a:t>
                      </a:r>
                      <a:endParaRPr lang="ru-RU" sz="1200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Реализованы совместные проекты по благоустройству игровых участков на территории ДОО</a:t>
                      </a:r>
                      <a:endParaRPr lang="ru-RU" sz="1400" b="1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</a:tr>
              <a:tr h="894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2.</a:t>
                      </a:r>
                      <a:r>
                        <a:rPr lang="ru-RU" sz="1400" baseline="0" dirty="0" smtClean="0">
                          <a:effectLst/>
                          <a:latin typeface="Arial Black" pitchFamily="34" charset="0"/>
                        </a:rPr>
                        <a:t> Привлечение </a:t>
                      </a: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родителей к участию в совместных с педагогами  </a:t>
                      </a:r>
                      <a:r>
                        <a:rPr lang="ru-RU" sz="1400" dirty="0">
                          <a:effectLst/>
                          <a:latin typeface="Arial Black" pitchFamily="34" charset="0"/>
                        </a:rPr>
                        <a:t>мероприятиях </a:t>
                      </a: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ДОО</a:t>
                      </a:r>
                      <a:endParaRPr lang="ru-RU" sz="1200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Организация и проведение совместно</a:t>
                      </a:r>
                      <a:r>
                        <a:rPr lang="ru-RU" sz="1400" baseline="0" dirty="0" smtClean="0">
                          <a:effectLst/>
                          <a:latin typeface="Arial Black" pitchFamily="34" charset="0"/>
                        </a:rPr>
                        <a:t> с родителями встреч и тематических мероприятий</a:t>
                      </a:r>
                      <a:endParaRPr lang="ru-RU" sz="1400" b="1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</a:tr>
              <a:tr h="1118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3. Оптимизация </a:t>
                      </a:r>
                      <a:r>
                        <a:rPr lang="ru-RU" sz="1400" dirty="0">
                          <a:effectLst/>
                          <a:latin typeface="Arial Black" pitchFamily="34" charset="0"/>
                        </a:rPr>
                        <a:t>работы родительского клуба </a:t>
                      </a: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«Содружество» (изменение расписания и формата занятий)</a:t>
                      </a:r>
                      <a:endParaRPr lang="ru-RU" sz="1200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 Black" pitchFamily="34" charset="0"/>
                        </a:rPr>
                        <a:t>Изменение расписания и формата занятий. Приглашение на занятия учителей-дефектологов, врачей-специалистов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</a:tr>
              <a:tr h="15654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4. Использование современных  форм работы с родителями</a:t>
                      </a:r>
                      <a:endParaRPr lang="ru-RU" sz="1200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Создание и использование в работе</a:t>
                      </a:r>
                      <a:r>
                        <a:rPr lang="ru-RU" sz="1400" baseline="0" dirty="0" smtClean="0">
                          <a:effectLst/>
                          <a:latin typeface="Arial Black" pitchFamily="34" charset="0"/>
                        </a:rPr>
                        <a:t> д</a:t>
                      </a: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ля</a:t>
                      </a:r>
                      <a:r>
                        <a:rPr lang="ru-RU" sz="1400" baseline="0" dirty="0" smtClean="0">
                          <a:effectLst/>
                          <a:latin typeface="Arial Black" pitchFamily="34" charset="0"/>
                        </a:rPr>
                        <a:t> решения оперативных задач групп в социальных сетях.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Arial Black" pitchFamily="34" charset="0"/>
                        </a:rPr>
                        <a:t>Использование возможностей дистанционного общения и консультирования через официальный сайт учреждения и персональные блоги  специалистов.</a:t>
                      </a:r>
                      <a:endParaRPr lang="ru-RU" sz="1400" b="1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</a:tr>
              <a:tr h="894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5. Минимизация</a:t>
                      </a:r>
                      <a:r>
                        <a:rPr lang="ru-RU" sz="1400" baseline="0" dirty="0" smtClean="0">
                          <a:effectLst/>
                          <a:latin typeface="Arial Black" pitchFamily="34" charset="0"/>
                        </a:rPr>
                        <a:t> потерь ресурсов.</a:t>
                      </a:r>
                      <a:endParaRPr lang="ru-RU" sz="1200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 Black" pitchFamily="34" charset="0"/>
                        </a:rPr>
                        <a:t>Выделение активной группы из числа родителей и педагогов для решения оперативных проблем.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00232" y="285728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Достигнутые результаты</a:t>
            </a:r>
            <a:endParaRPr lang="ru-RU" sz="2400" dirty="0">
              <a:latin typeface="Arial Black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96227234"/>
              </p:ext>
            </p:extLst>
          </p:nvPr>
        </p:nvGraphicFramePr>
        <p:xfrm>
          <a:off x="285720" y="1134993"/>
          <a:ext cx="8572560" cy="51769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311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94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03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016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512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 Black" pitchFamily="34" charset="0"/>
                        </a:rPr>
                        <a:t>Наименование </a:t>
                      </a:r>
                      <a:r>
                        <a:rPr lang="ru-RU" sz="1100" dirty="0" smtClean="0">
                          <a:latin typeface="Arial Black" pitchFamily="34" charset="0"/>
                        </a:rPr>
                        <a:t>цели (</a:t>
                      </a:r>
                      <a:r>
                        <a:rPr lang="ru-RU" sz="1100" dirty="0" err="1" smtClean="0">
                          <a:latin typeface="Arial Black" pitchFamily="34" charset="0"/>
                        </a:rPr>
                        <a:t>ед.изм</a:t>
                      </a:r>
                      <a:r>
                        <a:rPr lang="ru-RU" sz="1100" dirty="0" smtClean="0">
                          <a:latin typeface="Arial Black" pitchFamily="34" charset="0"/>
                        </a:rPr>
                        <a:t>)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 Black" pitchFamily="34" charset="0"/>
                        </a:rPr>
                        <a:t>Текущий показатель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 Black" pitchFamily="34" charset="0"/>
                        </a:rPr>
                        <a:t>Целевой </a:t>
                      </a:r>
                    </a:p>
                    <a:p>
                      <a:pPr algn="ctr"/>
                      <a:r>
                        <a:rPr lang="ru-RU" sz="1100" dirty="0" smtClean="0">
                          <a:latin typeface="Arial Black" pitchFamily="34" charset="0"/>
                        </a:rPr>
                        <a:t>показатель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 Black" pitchFamily="34" charset="0"/>
                        </a:rPr>
                        <a:t>Полученный </a:t>
                      </a:r>
                      <a:r>
                        <a:rPr lang="ru-RU" sz="1100" dirty="0" smtClean="0">
                          <a:latin typeface="Arial Black" pitchFamily="34" charset="0"/>
                        </a:rPr>
                        <a:t>результат, эффект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 Black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9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Реализация совместных проектов (количество проектов</a:t>
                      </a:r>
                      <a:r>
                        <a:rPr lang="ru-RU" sz="1100" dirty="0" smtClean="0">
                          <a:effectLst/>
                          <a:latin typeface="Arial Black" pitchFamily="34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 Black" pitchFamily="34" charset="0"/>
                        </a:rPr>
                        <a:t>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latin typeface="Arial Black" pitchFamily="34" charset="0"/>
                        </a:rPr>
                        <a:t>Привлечение к участию в жизни ДОО большего количества родителей. 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9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Участие родителей в мероприятиях ДОО (% от общего числа родителей)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20-30%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40-60%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 Black" pitchFamily="34" charset="0"/>
                        </a:rPr>
                        <a:t>Повышение мотивации родителей на эффективное взаимодействие с педагогами.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9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Оптимизация работы родительского клуба </a:t>
                      </a:r>
                      <a:r>
                        <a:rPr lang="ru-RU" sz="1100" dirty="0" smtClean="0">
                          <a:effectLst/>
                          <a:latin typeface="Arial Black" pitchFamily="34" charset="0"/>
                        </a:rPr>
                        <a:t>«Содружество»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1 раз в месяц в </a:t>
                      </a:r>
                      <a:r>
                        <a:rPr lang="ru-RU" sz="1100" dirty="0" err="1">
                          <a:effectLst/>
                          <a:latin typeface="Arial Black" pitchFamily="34" charset="0"/>
                        </a:rPr>
                        <a:t>теч</a:t>
                      </a: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. учебного года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Гибкий график проведения заседаний клуба в соответствии с потребностями родителей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latin typeface="Arial Black" pitchFamily="34" charset="0"/>
                        </a:rPr>
                        <a:t>Изменение расписания и формата занятий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9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 Black" pitchFamily="34" charset="0"/>
                        </a:rPr>
                        <a:t> Повышение посещаемости заседаний клуба (количество человек)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5-7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10-15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latin typeface="Arial Black" pitchFamily="34" charset="0"/>
                        </a:rPr>
                        <a:t>Увеличение  количества</a:t>
                      </a:r>
                      <a:r>
                        <a:rPr lang="ru-RU" sz="1100" kern="1200" baseline="0" dirty="0" smtClean="0">
                          <a:latin typeface="Arial Black" pitchFamily="34" charset="0"/>
                        </a:rPr>
                        <a:t> родителей, посещающих занятия клуба «Содружество». Повышение заинтересованности родителей в занятиях клуба.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98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Повышение удовлетворенности родителей (законных представителей) предоставляемыми услугами (% от общего числа родителей)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 Black" pitchFamily="34" charset="0"/>
                        </a:rPr>
                        <a:t>80-85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 Black" pitchFamily="34" charset="0"/>
                        </a:rPr>
                        <a:t>90-100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SimSun"/>
                        <a:cs typeface="Tahom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latin typeface="Arial Black" pitchFamily="34" charset="0"/>
                        </a:rPr>
                        <a:t>Повышение рейтинга учреждения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Arial Black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728" y="357166"/>
            <a:ext cx="49292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Достигнутые результаты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857232"/>
            <a:ext cx="835824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 Black" pitchFamily="34" charset="0"/>
              </a:rPr>
              <a:t>- </a:t>
            </a:r>
            <a:r>
              <a:rPr lang="ru-RU" sz="1600" dirty="0" smtClean="0">
                <a:latin typeface="Arial Black" pitchFamily="34" charset="0"/>
              </a:rPr>
              <a:t>Увеличение количества родителей, участвующих в мероприятиях ДОО.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- Увеличение количества реализованных совместных с родителями проектов.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- Оптимизация ресурсных затрат через использование современных форм взаимодействия с родителями.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- Повышение эффективности работы родительского клуба «Содружество».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5" name="Picture 2" descr="https://r1.nubex.ru/s5370-7e3/d9fe7ec41f_fit-in~1280x800~filters:no_upscale()__f7650_4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000372"/>
            <a:ext cx="2314492" cy="3091141"/>
          </a:xfrm>
          <a:prstGeom prst="rect">
            <a:avLst/>
          </a:prstGeom>
          <a:noFill/>
        </p:spPr>
      </p:pic>
      <p:pic>
        <p:nvPicPr>
          <p:cNvPr id="4098" name="Picture 2" descr="https://r1.nubex.ru/s5370-7e3/83abdb32f0_fit-in~1280x800~filters:no_upscale()__f9851_f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81687" y="3500438"/>
            <a:ext cx="2857519" cy="2143140"/>
          </a:xfrm>
          <a:prstGeom prst="rect">
            <a:avLst/>
          </a:prstGeom>
          <a:noFill/>
        </p:spPr>
      </p:pic>
      <p:pic>
        <p:nvPicPr>
          <p:cNvPr id="4100" name="Picture 4" descr="https://r1.nubex.ru/s5370-7e3/c31212892e_fit-in~1280x800~filters:no_upscale()__f10539_c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661171"/>
            <a:ext cx="2831999" cy="21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zentacii.info/wp-content/uploads/2021/01/fG51sRchDwiZgw1u/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357167"/>
            <a:ext cx="6000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Результаты</a:t>
            </a:r>
            <a:br>
              <a:rPr lang="ru-RU" sz="2400" dirty="0" smtClean="0">
                <a:latin typeface="Arial Black" pitchFamily="34" charset="0"/>
              </a:rPr>
            </a:br>
            <a:r>
              <a:rPr lang="ru-RU" sz="2400" dirty="0" smtClean="0">
                <a:latin typeface="Arial Black" pitchFamily="34" charset="0"/>
              </a:rPr>
              <a:t>«Было» – «Стало») </a:t>
            </a:r>
            <a:endParaRPr lang="ru-RU" sz="2400" dirty="0">
              <a:latin typeface="Arial Black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FC55EA92-9E8C-4570-AEAE-1C3451F95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95378108"/>
              </p:ext>
            </p:extLst>
          </p:nvPr>
        </p:nvGraphicFramePr>
        <p:xfrm>
          <a:off x="214282" y="1357297"/>
          <a:ext cx="8715435" cy="47863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98030">
                  <a:extLst>
                    <a:ext uri="{9D8B030D-6E8A-4147-A177-3AD203B41FA5}">
                      <a16:colId xmlns:a16="http://schemas.microsoft.com/office/drawing/2014/main" xmlns="" val="4042202169"/>
                    </a:ext>
                  </a:extLst>
                </a:gridCol>
                <a:gridCol w="4017405">
                  <a:extLst>
                    <a:ext uri="{9D8B030D-6E8A-4147-A177-3AD203B41FA5}">
                      <a16:colId xmlns:a16="http://schemas.microsoft.com/office/drawing/2014/main" xmlns="" val="761562910"/>
                    </a:ext>
                  </a:extLst>
                </a:gridCol>
              </a:tblGrid>
              <a:tr h="43767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 Black" pitchFamily="34" charset="0"/>
                        </a:rPr>
                        <a:t>БЫЛО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 Black" pitchFamily="34" charset="0"/>
                        </a:rPr>
                        <a:t>СТАЛО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6820122"/>
                  </a:ext>
                </a:extLst>
              </a:tr>
              <a:tr h="10504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 Black" pitchFamily="34" charset="0"/>
                        </a:rPr>
                        <a:t>1 совместный проект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 Black" pitchFamily="34" charset="0"/>
                        </a:rPr>
                        <a:t>Реализовано</a:t>
                      </a:r>
                      <a:r>
                        <a:rPr lang="ru-RU" sz="1400" baseline="0" dirty="0" smtClean="0">
                          <a:latin typeface="Arial Black" pitchFamily="34" charset="0"/>
                        </a:rPr>
                        <a:t> 5 совместных проектов по благоустройству территории прогулочных участков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9648800"/>
                  </a:ext>
                </a:extLst>
              </a:tr>
              <a:tr h="7440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 Black" pitchFamily="34" charset="0"/>
                        </a:rPr>
                        <a:t>Присутствие на мероприятиях ДОО 20-30 % родителей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 Black" pitchFamily="34" charset="0"/>
                        </a:rPr>
                        <a:t>Участие</a:t>
                      </a:r>
                      <a:r>
                        <a:rPr lang="ru-RU" sz="1400" baseline="0" dirty="0" smtClean="0">
                          <a:latin typeface="Arial Black" pitchFamily="34" charset="0"/>
                        </a:rPr>
                        <a:t> 40-60 % родителей в мероприятиях ДОО, групп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4081032"/>
                  </a:ext>
                </a:extLst>
              </a:tr>
              <a:tr h="10504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 Black" pitchFamily="34" charset="0"/>
                        </a:rPr>
                        <a:t>Низкая посещаемость</a:t>
                      </a:r>
                      <a:r>
                        <a:rPr lang="ru-RU" sz="1400" baseline="0" dirty="0" smtClean="0">
                          <a:latin typeface="Arial Black" pitchFamily="34" charset="0"/>
                        </a:rPr>
                        <a:t> занятий родительского клуба «Содружества»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 Black" pitchFamily="34" charset="0"/>
                        </a:rPr>
                        <a:t>Оптимизировано расписание занятий, привлечены дополнительные специалисты, повысилась посещаемость.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6137728"/>
                  </a:ext>
                </a:extLst>
              </a:tr>
              <a:tr h="7597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 Black" pitchFamily="34" charset="0"/>
                        </a:rPr>
                        <a:t>Удовлетворенность родителей предоставляемыми услугами 80-85</a:t>
                      </a:r>
                      <a:r>
                        <a:rPr lang="ru-RU" sz="1400" baseline="0" dirty="0" smtClean="0">
                          <a:latin typeface="Arial Black" pitchFamily="34" charset="0"/>
                        </a:rPr>
                        <a:t> %.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 Black" pitchFamily="34" charset="0"/>
                        </a:rPr>
                        <a:t>Удовлетворенность родителей предоставляемыми услугами 90-100%.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183994"/>
                  </a:ext>
                </a:extLst>
              </a:tr>
              <a:tr h="7440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 Black" pitchFamily="34" charset="0"/>
                        </a:rPr>
                        <a:t>Решение оперативных</a:t>
                      </a:r>
                      <a:r>
                        <a:rPr lang="ru-RU" sz="1400" baseline="0" dirty="0" smtClean="0">
                          <a:latin typeface="Arial Black" pitchFamily="34" charset="0"/>
                        </a:rPr>
                        <a:t> задач занимало более недели.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 Black" pitchFamily="34" charset="0"/>
                        </a:rPr>
                        <a:t>Решение оперативных задач за 3-4 дня.</a:t>
                      </a:r>
                      <a:endParaRPr lang="ru-RU" sz="1400" dirty="0">
                        <a:solidFill>
                          <a:schemeClr val="accent5">
                            <a:lumMod val="25000"/>
                          </a:schemeClr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574</Words>
  <PresentationFormat>Экран (4:3)</PresentationFormat>
  <Paragraphs>112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39</cp:revision>
  <dcterms:created xsi:type="dcterms:W3CDTF">2024-02-28T03:36:32Z</dcterms:created>
  <dcterms:modified xsi:type="dcterms:W3CDTF">2024-03-04T06:23:27Z</dcterms:modified>
</cp:coreProperties>
</file>