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64" r:id="rId4"/>
    <p:sldId id="263" r:id="rId5"/>
    <p:sldId id="266" r:id="rId6"/>
    <p:sldId id="260" r:id="rId7"/>
    <p:sldId id="25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zentacii.info/wp-content/uploads/2021/01/fG51sRchDwiZgw1u/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857238"/>
            <a:ext cx="72152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 Black" pitchFamily="34" charset="0"/>
              </a:rPr>
              <a:t>Муниципальное бюджетное дошкольное образовательное учреждение «Вагановский детский сад»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1785927"/>
            <a:ext cx="635798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Оптимизация хранения электронных шаблонов и документов</a:t>
            </a:r>
            <a:endParaRPr lang="ru-RU" sz="2400" b="1" dirty="0"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5549270"/>
            <a:ext cx="457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Arial Black" pitchFamily="34" charset="0"/>
              </a:rPr>
              <a:t>с. Ваганово, 2024</a:t>
            </a:r>
            <a:endParaRPr lang="ru-RU" sz="1600" b="1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zentacii.info/wp-content/uploads/2021/01/fG51sRchDwiZgw1u/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28596" y="357167"/>
            <a:ext cx="80724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3B4555"/>
                </a:solidFill>
                <a:latin typeface="Arial Black" pitchFamily="34" charset="0"/>
              </a:rPr>
              <a:t>Паспорт проекта</a:t>
            </a:r>
          </a:p>
          <a:p>
            <a:pPr algn="ctr"/>
            <a:r>
              <a:rPr lang="ru-RU" sz="2400" dirty="0" smtClean="0">
                <a:solidFill>
                  <a:srgbClr val="3B4555"/>
                </a:solidFill>
                <a:latin typeface="Arial Black" pitchFamily="34" charset="0"/>
              </a:rPr>
              <a:t>«</a:t>
            </a:r>
            <a:r>
              <a:rPr lang="ru-RU" sz="2400" b="1" dirty="0" smtClean="0">
                <a:latin typeface="Arial Black" pitchFamily="34" charset="0"/>
              </a:rPr>
              <a:t>Оптимизация хранения электронных шаблонов и документов»</a:t>
            </a:r>
          </a:p>
          <a:p>
            <a:pPr algn="ctr"/>
            <a:endParaRPr lang="ru-RU" sz="2400" dirty="0">
              <a:solidFill>
                <a:srgbClr val="3B4555"/>
              </a:solidFill>
              <a:latin typeface="Arial Black" pitchFamily="34" charset="0"/>
            </a:endParaRPr>
          </a:p>
        </p:txBody>
      </p:sp>
      <p:pic>
        <p:nvPicPr>
          <p:cNvPr id="3" name="Picture 2" descr="C:\Users\школа\Desktop\бер. тех.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1558179"/>
            <a:ext cx="6429356" cy="4670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zentacii.info/wp-content/uploads/2021/01/fG51sRchDwiZgw1u/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28801" y="428609"/>
            <a:ext cx="36604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Arial Black" pitchFamily="34" charset="0"/>
              </a:rPr>
              <a:t>Команда проекта</a:t>
            </a:r>
            <a:endParaRPr lang="ru-RU" sz="2400" dirty="0">
              <a:ln>
                <a:solidFill>
                  <a:schemeClr val="accent5">
                    <a:lumMod val="75000"/>
                  </a:schemeClr>
                </a:solidFill>
              </a:ln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000109"/>
            <a:ext cx="457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>
                <a:ln w="635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Сукалова</a:t>
            </a:r>
            <a:r>
              <a:rPr lang="ru-RU" sz="1400" dirty="0" smtClean="0">
                <a:ln w="635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 Елена Михайловна, старший воспитатель – РУКОВОДИТЕЛЬ ПРОЕКТА  </a:t>
            </a:r>
            <a:endParaRPr lang="ru-RU" sz="1400" dirty="0">
              <a:ln w="6350"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Users\школа\Desktop\c035e69071_fit-in_240x0__f2426_7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1714488"/>
            <a:ext cx="1059914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285720" y="2714620"/>
            <a:ext cx="24288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n w="635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Савченко Светлана Леонидовна, заказчик проекта</a:t>
            </a:r>
            <a:endParaRPr lang="ru-RU" sz="1400" dirty="0">
              <a:ln w="6350"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29256" y="2546614"/>
            <a:ext cx="3071834" cy="525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>
                <a:ln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Зюзина</a:t>
            </a: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 Анастасия Владимировна, делопроизводитель</a:t>
            </a:r>
            <a:endParaRPr lang="ru-RU" sz="1400" dirty="0">
              <a:ln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28734" y="4214819"/>
            <a:ext cx="221457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dirty="0">
              <a:ln w="6350"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62" y="3571876"/>
            <a:ext cx="1118149" cy="14954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578" y="3429000"/>
            <a:ext cx="1088231" cy="147708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zentacii.info/wp-content/uploads/2021/01/fG51sRchDwiZgw1u/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43042" y="357171"/>
            <a:ext cx="49616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3B4555"/>
                </a:solidFill>
                <a:latin typeface="Arial Black" pitchFamily="34" charset="0"/>
              </a:rPr>
              <a:t>Карта текущего состояния процесса</a:t>
            </a:r>
            <a:endParaRPr lang="ru-RU" sz="2400" dirty="0">
              <a:solidFill>
                <a:srgbClr val="3B4555"/>
              </a:solidFill>
              <a:latin typeface="Arial Black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83833267"/>
              </p:ext>
            </p:extLst>
          </p:nvPr>
        </p:nvGraphicFramePr>
        <p:xfrm>
          <a:off x="1857356" y="3786191"/>
          <a:ext cx="6104720" cy="267313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104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942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18543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Перечень проблем:</a:t>
                      </a:r>
                    </a:p>
                  </a:txBody>
                  <a:tcPr marT="34291" marB="34291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8543">
                <a:tc>
                  <a:txBody>
                    <a:bodyPr/>
                    <a:lstStyle/>
                    <a:p>
                      <a:r>
                        <a:rPr lang="ru-RU" sz="1200" dirty="0"/>
                        <a:t>1</a:t>
                      </a: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Нет системы хранения</a:t>
                      </a:r>
                    </a:p>
                    <a:p>
                      <a:endParaRPr lang="ru-RU" sz="12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1" marB="34291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8543">
                <a:tc>
                  <a:txBody>
                    <a:bodyPr/>
                    <a:lstStyle/>
                    <a:p>
                      <a:r>
                        <a:rPr lang="ru-RU" sz="1200" dirty="0"/>
                        <a:t>2</a:t>
                      </a: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Неисправность карт памяти</a:t>
                      </a:r>
                    </a:p>
                    <a:p>
                      <a:endParaRPr lang="ru-RU" sz="12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1" marB="34291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4343">
                <a:tc>
                  <a:txBody>
                    <a:bodyPr/>
                    <a:lstStyle/>
                    <a:p>
                      <a:r>
                        <a:rPr lang="ru-RU" sz="1200" dirty="0"/>
                        <a:t>3</a:t>
                      </a: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Потеря времени на поиск шаблона или документа</a:t>
                      </a:r>
                    </a:p>
                    <a:p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1" marB="34291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4343">
                <a:tc>
                  <a:txBody>
                    <a:bodyPr/>
                    <a:lstStyle/>
                    <a:p>
                      <a:r>
                        <a:rPr lang="ru-RU" sz="1200" dirty="0"/>
                        <a:t>4</a:t>
                      </a: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Нет возможности удаленной работы</a:t>
                      </a:r>
                    </a:p>
                    <a:p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1" marB="34291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8543">
                <a:tc>
                  <a:txBody>
                    <a:bodyPr/>
                    <a:lstStyle/>
                    <a:p>
                      <a:r>
                        <a:rPr lang="ru-RU" sz="1200" kern="1200" dirty="0"/>
                        <a:t>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Потеря времени на повторную работу, которую выполняет делопроизводитель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1" marB="34291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00034" y="1857365"/>
            <a:ext cx="1643074" cy="1071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Поиск информации</a:t>
            </a:r>
          </a:p>
          <a:p>
            <a:pPr lvl="0" algn="ctr"/>
            <a:r>
              <a:rPr lang="ru-RU" sz="1100" b="1" dirty="0" smtClean="0">
                <a:latin typeface="Arial" pitchFamily="34" charset="0"/>
                <a:cs typeface="Arial" pitchFamily="34" charset="0"/>
              </a:rPr>
              <a:t>5-60 мин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43174" y="1857365"/>
            <a:ext cx="1643074" cy="1071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100" b="1" dirty="0" smtClean="0">
                <a:latin typeface="Arial Black" pitchFamily="34" charset="0"/>
                <a:cs typeface="Arial" pitchFamily="34" charset="0"/>
              </a:rPr>
              <a:t>Переход в другое здание</a:t>
            </a:r>
          </a:p>
          <a:p>
            <a:pPr lvl="0" algn="ctr"/>
            <a:r>
              <a:rPr lang="ru-RU" sz="1100" b="1" dirty="0" smtClean="0">
                <a:latin typeface="Arial Black" pitchFamily="34" charset="0"/>
              </a:rPr>
              <a:t>15 мин</a:t>
            </a:r>
            <a:endParaRPr lang="ru-RU" sz="1100" b="1" dirty="0">
              <a:latin typeface="Arial Black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86314" y="1857365"/>
            <a:ext cx="1643074" cy="1071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Поиск информации</a:t>
            </a:r>
          </a:p>
          <a:p>
            <a:pPr algn="ctr"/>
            <a:r>
              <a:rPr lang="ru-RU" sz="1100" b="1" dirty="0" smtClean="0">
                <a:latin typeface="Arial" pitchFamily="34" charset="0"/>
                <a:cs typeface="Arial" pitchFamily="34" charset="0"/>
              </a:rPr>
              <a:t>5-60 мин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000892" y="1857365"/>
            <a:ext cx="1643074" cy="1071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100" b="1" dirty="0" smtClean="0">
                <a:latin typeface="Arial Black" pitchFamily="34" charset="0"/>
              </a:rPr>
              <a:t>Создание нового шаблона, документа</a:t>
            </a:r>
          </a:p>
          <a:p>
            <a:pPr lvl="0" algn="ctr"/>
            <a:r>
              <a:rPr lang="ru-RU" sz="1100" b="1" dirty="0" smtClean="0">
                <a:latin typeface="Arial Black" pitchFamily="34" charset="0"/>
              </a:rPr>
              <a:t>10 - 120 мин</a:t>
            </a:r>
            <a:endParaRPr lang="ru-RU" sz="1100" b="1" dirty="0">
              <a:latin typeface="Arial Black" pitchFamily="34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2214546" y="2285997"/>
            <a:ext cx="428628" cy="714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4357686" y="2285997"/>
            <a:ext cx="428628" cy="714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6500826" y="2285997"/>
            <a:ext cx="428628" cy="714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24-конечная звезда 5"/>
          <p:cNvSpPr/>
          <p:nvPr/>
        </p:nvSpPr>
        <p:spPr>
          <a:xfrm>
            <a:off x="642910" y="2643183"/>
            <a:ext cx="404118" cy="425452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2</a:t>
            </a:r>
            <a:endParaRPr lang="ru-RU" sz="2000" b="1" dirty="0"/>
          </a:p>
        </p:txBody>
      </p:sp>
      <p:sp>
        <p:nvSpPr>
          <p:cNvPr id="8" name="24-конечная звезда 7"/>
          <p:cNvSpPr/>
          <p:nvPr/>
        </p:nvSpPr>
        <p:spPr>
          <a:xfrm>
            <a:off x="3357554" y="2643188"/>
            <a:ext cx="404118" cy="354009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4</a:t>
            </a:r>
            <a:endParaRPr lang="ru-RU" sz="2000" b="1" dirty="0"/>
          </a:p>
        </p:txBody>
      </p:sp>
      <p:sp>
        <p:nvSpPr>
          <p:cNvPr id="7" name="24-конечная звезда 6"/>
          <p:cNvSpPr/>
          <p:nvPr/>
        </p:nvSpPr>
        <p:spPr>
          <a:xfrm>
            <a:off x="5072066" y="2857501"/>
            <a:ext cx="404118" cy="354009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3</a:t>
            </a:r>
            <a:endParaRPr lang="ru-RU" sz="2000" b="1" dirty="0"/>
          </a:p>
        </p:txBody>
      </p:sp>
      <p:sp>
        <p:nvSpPr>
          <p:cNvPr id="9" name="24-конечная звезда 8"/>
          <p:cNvSpPr/>
          <p:nvPr/>
        </p:nvSpPr>
        <p:spPr>
          <a:xfrm>
            <a:off x="7215206" y="2786064"/>
            <a:ext cx="404118" cy="354009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5</a:t>
            </a:r>
            <a:endParaRPr lang="ru-RU" sz="2000" b="1" dirty="0"/>
          </a:p>
        </p:txBody>
      </p:sp>
      <p:sp>
        <p:nvSpPr>
          <p:cNvPr id="21" name="24-конечная звезда 20"/>
          <p:cNvSpPr/>
          <p:nvPr/>
        </p:nvSpPr>
        <p:spPr>
          <a:xfrm>
            <a:off x="857224" y="1643050"/>
            <a:ext cx="404118" cy="425452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1</a:t>
            </a:r>
            <a:endParaRPr lang="ru-RU" sz="2000" b="1" dirty="0"/>
          </a:p>
        </p:txBody>
      </p:sp>
      <p:sp>
        <p:nvSpPr>
          <p:cNvPr id="22" name="24-конечная звезда 21"/>
          <p:cNvSpPr/>
          <p:nvPr/>
        </p:nvSpPr>
        <p:spPr>
          <a:xfrm>
            <a:off x="1643042" y="2643182"/>
            <a:ext cx="404118" cy="425452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3</a:t>
            </a:r>
            <a:endParaRPr lang="ru-RU" sz="2000" b="1" dirty="0"/>
          </a:p>
        </p:txBody>
      </p:sp>
      <p:sp>
        <p:nvSpPr>
          <p:cNvPr id="24" name="24-конечная звезда 23"/>
          <p:cNvSpPr/>
          <p:nvPr/>
        </p:nvSpPr>
        <p:spPr>
          <a:xfrm>
            <a:off x="5214942" y="1714488"/>
            <a:ext cx="413642" cy="363538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1</a:t>
            </a:r>
            <a:endParaRPr lang="ru-RU" sz="2000" b="1" dirty="0"/>
          </a:p>
        </p:txBody>
      </p:sp>
      <p:sp>
        <p:nvSpPr>
          <p:cNvPr id="25" name="24-конечная звезда 24"/>
          <p:cNvSpPr/>
          <p:nvPr/>
        </p:nvSpPr>
        <p:spPr>
          <a:xfrm>
            <a:off x="5929322" y="2643182"/>
            <a:ext cx="404118" cy="425452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2</a:t>
            </a:r>
            <a:endParaRPr lang="ru-RU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zentacii.info/wp-content/uploads/2021/01/fG51sRchDwiZgw1u/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14400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  <p:sp>
        <p:nvSpPr>
          <p:cNvPr id="8" name="Прямоугольник 7"/>
          <p:cNvSpPr/>
          <p:nvPr/>
        </p:nvSpPr>
        <p:spPr>
          <a:xfrm>
            <a:off x="1571604" y="5357827"/>
            <a:ext cx="5786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Arial Black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642910" y="5143513"/>
            <a:ext cx="4536504" cy="1354667"/>
            <a:chOff x="0" y="2709333"/>
            <a:chExt cx="4536504" cy="1354666"/>
          </a:xfrm>
          <a:solidFill>
            <a:schemeClr val="accent2">
              <a:lumMod val="75000"/>
            </a:schemeClr>
          </a:solidFill>
        </p:grpSpPr>
        <p:sp>
          <p:nvSpPr>
            <p:cNvPr id="12" name="Трапеция 11"/>
            <p:cNvSpPr/>
            <p:nvPr/>
          </p:nvSpPr>
          <p:spPr>
            <a:xfrm>
              <a:off x="0" y="2709333"/>
              <a:ext cx="4536504" cy="1354666"/>
            </a:xfrm>
            <a:prstGeom prst="trapezoid">
              <a:avLst>
                <a:gd name="adj" fmla="val 55813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hueOff val="0"/>
                <a:satOff val="0"/>
                <a:lumOff val="0"/>
                <a:alphaOff val="-40000"/>
              </a:schemeClr>
            </a:fillRef>
            <a:effectRef idx="0">
              <a:schemeClr val="accent3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</p:sp>
        <p:sp>
          <p:nvSpPr>
            <p:cNvPr id="13" name="Трапеция 4"/>
            <p:cNvSpPr/>
            <p:nvPr/>
          </p:nvSpPr>
          <p:spPr>
            <a:xfrm>
              <a:off x="793888" y="2709333"/>
              <a:ext cx="2948727" cy="135466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>
                  <a:latin typeface="Arial" pitchFamily="34" charset="0"/>
                  <a:cs typeface="Arial" pitchFamily="34" charset="0"/>
                </a:rPr>
                <a:t>Уровень ДОУ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1357290" y="3714753"/>
            <a:ext cx="3024336" cy="1354667"/>
            <a:chOff x="756083" y="1354666"/>
            <a:chExt cx="3024336" cy="1354666"/>
          </a:xfrm>
        </p:grpSpPr>
        <p:sp>
          <p:nvSpPr>
            <p:cNvPr id="15" name="Трапеция 14"/>
            <p:cNvSpPr/>
            <p:nvPr/>
          </p:nvSpPr>
          <p:spPr>
            <a:xfrm>
              <a:off x="756083" y="1354666"/>
              <a:ext cx="3024336" cy="1354666"/>
            </a:xfrm>
            <a:prstGeom prst="trapezoid">
              <a:avLst>
                <a:gd name="adj" fmla="val 55813"/>
              </a:avLst>
            </a:prstGeom>
            <a:solidFill>
              <a:schemeClr val="accent2">
                <a:lumMod val="75000"/>
                <a:alpha val="7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hueOff val="0"/>
                <a:satOff val="0"/>
                <a:lumOff val="0"/>
                <a:alphaOff val="-20000"/>
              </a:schemeClr>
            </a:fillRef>
            <a:effectRef idx="0">
              <a:schemeClr val="accent3">
                <a:alpha val="90000"/>
                <a:hueOff val="0"/>
                <a:satOff val="0"/>
                <a:lumOff val="0"/>
                <a:alphaOff val="-20000"/>
              </a:schemeClr>
            </a:effectRef>
            <a:fontRef idx="minor">
              <a:schemeClr val="lt1"/>
            </a:fontRef>
          </p:style>
        </p:sp>
        <p:sp>
          <p:nvSpPr>
            <p:cNvPr id="16" name="Трапеция 4"/>
            <p:cNvSpPr/>
            <p:nvPr/>
          </p:nvSpPr>
          <p:spPr>
            <a:xfrm>
              <a:off x="1285342" y="1354666"/>
              <a:ext cx="1965818" cy="1354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>
                  <a:latin typeface="Arial" pitchFamily="34" charset="0"/>
                  <a:cs typeface="Arial" pitchFamily="34" charset="0"/>
                </a:rPr>
                <a:t>Региональный уровень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143108" y="2285993"/>
            <a:ext cx="1655044" cy="1354667"/>
            <a:chOff x="1369291" y="0"/>
            <a:chExt cx="1655044" cy="1354666"/>
          </a:xfrm>
        </p:grpSpPr>
        <p:sp>
          <p:nvSpPr>
            <p:cNvPr id="21" name="Трапеция 20"/>
            <p:cNvSpPr/>
            <p:nvPr/>
          </p:nvSpPr>
          <p:spPr>
            <a:xfrm>
              <a:off x="1369291" y="0"/>
              <a:ext cx="1512168" cy="1354666"/>
            </a:xfrm>
            <a:prstGeom prst="trapezoid">
              <a:avLst>
                <a:gd name="adj" fmla="val 55813"/>
              </a:avLst>
            </a:prstGeom>
            <a:solidFill>
              <a:schemeClr val="accent2">
                <a:lumMod val="60000"/>
                <a:lumOff val="40000"/>
                <a:alpha val="9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2" name="Трапеция 4"/>
            <p:cNvSpPr/>
            <p:nvPr/>
          </p:nvSpPr>
          <p:spPr>
            <a:xfrm>
              <a:off x="1512167" y="0"/>
              <a:ext cx="1512168" cy="1354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/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/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 smtClean="0">
                  <a:latin typeface="Arial" pitchFamily="34" charset="0"/>
                  <a:cs typeface="Arial" pitchFamily="34" charset="0"/>
                </a:rPr>
                <a:t>Федеральный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 smtClean="0">
                  <a:latin typeface="Arial" pitchFamily="34" charset="0"/>
                  <a:cs typeface="Arial" pitchFamily="34" charset="0"/>
                </a:rPr>
                <a:t> уровень</a:t>
              </a:r>
              <a:endParaRPr lang="ru-RU" sz="1200" b="1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24-конечная звезда 22"/>
          <p:cNvSpPr/>
          <p:nvPr/>
        </p:nvSpPr>
        <p:spPr>
          <a:xfrm>
            <a:off x="4143372" y="6000773"/>
            <a:ext cx="404118" cy="354009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5</a:t>
            </a:r>
            <a:endParaRPr lang="ru-RU" sz="2000" b="1" dirty="0"/>
          </a:p>
        </p:txBody>
      </p:sp>
      <p:sp>
        <p:nvSpPr>
          <p:cNvPr id="24" name="24-конечная звезда 23"/>
          <p:cNvSpPr/>
          <p:nvPr/>
        </p:nvSpPr>
        <p:spPr>
          <a:xfrm>
            <a:off x="1714480" y="5357832"/>
            <a:ext cx="404118" cy="354009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2</a:t>
            </a:r>
            <a:endParaRPr lang="ru-RU" sz="2000" b="1" dirty="0"/>
          </a:p>
        </p:txBody>
      </p:sp>
      <p:sp>
        <p:nvSpPr>
          <p:cNvPr id="25" name="24-конечная звезда 24"/>
          <p:cNvSpPr/>
          <p:nvPr/>
        </p:nvSpPr>
        <p:spPr>
          <a:xfrm>
            <a:off x="3643306" y="5286393"/>
            <a:ext cx="404118" cy="354009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4</a:t>
            </a:r>
            <a:endParaRPr lang="ru-RU" sz="2000" b="1" dirty="0"/>
          </a:p>
        </p:txBody>
      </p:sp>
      <p:sp>
        <p:nvSpPr>
          <p:cNvPr id="26" name="24-конечная звезда 25"/>
          <p:cNvSpPr/>
          <p:nvPr/>
        </p:nvSpPr>
        <p:spPr>
          <a:xfrm>
            <a:off x="2571736" y="5286393"/>
            <a:ext cx="404118" cy="354009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3</a:t>
            </a:r>
            <a:endParaRPr lang="ru-RU" sz="2000" b="1" dirty="0"/>
          </a:p>
        </p:txBody>
      </p:sp>
      <p:sp>
        <p:nvSpPr>
          <p:cNvPr id="27" name="24-конечная звезда 26"/>
          <p:cNvSpPr/>
          <p:nvPr/>
        </p:nvSpPr>
        <p:spPr>
          <a:xfrm>
            <a:off x="1000100" y="6072212"/>
            <a:ext cx="404118" cy="354009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1</a:t>
            </a:r>
          </a:p>
        </p:txBody>
      </p:sp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83833267"/>
              </p:ext>
            </p:extLst>
          </p:nvPr>
        </p:nvGraphicFramePr>
        <p:xfrm>
          <a:off x="4357686" y="1357297"/>
          <a:ext cx="4104456" cy="250033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04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40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51463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Перечень проблем:</a:t>
                      </a:r>
                    </a:p>
                  </a:txBody>
                  <a:tcPr marT="34291" marB="34291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3783">
                <a:tc>
                  <a:txBody>
                    <a:bodyPr/>
                    <a:lstStyle/>
                    <a:p>
                      <a:r>
                        <a:rPr lang="ru-RU" sz="1200" dirty="0"/>
                        <a:t>1</a:t>
                      </a: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 Black" pitchFamily="34" charset="0"/>
                        </a:rPr>
                        <a:t>Перечень проблем: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1559">
                <a:tc>
                  <a:txBody>
                    <a:bodyPr/>
                    <a:lstStyle/>
                    <a:p>
                      <a:r>
                        <a:rPr lang="ru-RU" sz="1200" dirty="0"/>
                        <a:t>2</a:t>
                      </a: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 Black" pitchFamily="34" charset="0"/>
                        </a:rPr>
                        <a:t>Нет системы хранения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7223">
                <a:tc>
                  <a:txBody>
                    <a:bodyPr/>
                    <a:lstStyle/>
                    <a:p>
                      <a:r>
                        <a:rPr lang="ru-RU" sz="1200" dirty="0"/>
                        <a:t>3</a:t>
                      </a: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 Black" pitchFamily="34" charset="0"/>
                        </a:rPr>
                        <a:t>Неисправность карт памяти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7223">
                <a:tc>
                  <a:txBody>
                    <a:bodyPr/>
                    <a:lstStyle/>
                    <a:p>
                      <a:r>
                        <a:rPr lang="ru-RU" sz="1200" dirty="0"/>
                        <a:t>4</a:t>
                      </a: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Arial Black" pitchFamily="34" charset="0"/>
                        </a:rPr>
                        <a:t>Потеря времени на поиск шаблона или документа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69088">
                <a:tc>
                  <a:txBody>
                    <a:bodyPr/>
                    <a:lstStyle/>
                    <a:p>
                      <a:r>
                        <a:rPr lang="ru-RU" sz="1200" kern="1200" dirty="0"/>
                        <a:t>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Arial Black" pitchFamily="34" charset="0"/>
                        </a:rPr>
                        <a:t>Нет возможности удаленной работы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1643045" y="285733"/>
            <a:ext cx="39930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 Black" pitchFamily="34" charset="0"/>
              </a:rPr>
              <a:t>Пирамида проблем</a:t>
            </a:r>
            <a:endParaRPr lang="ru-RU" sz="24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zentacii.info/wp-content/uploads/2021/01/fG51sRchDwiZgw1u/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58" y="428609"/>
            <a:ext cx="79296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 Black" pitchFamily="34" charset="0"/>
              </a:rPr>
              <a:t>План мероприятий по  устранению проблем</a:t>
            </a:r>
            <a:endParaRPr lang="ru-RU" sz="2400" dirty="0">
              <a:latin typeface="Arial Black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58426836"/>
              </p:ext>
            </p:extLst>
          </p:nvPr>
        </p:nvGraphicFramePr>
        <p:xfrm>
          <a:off x="359024" y="1186236"/>
          <a:ext cx="8499257" cy="4569968"/>
        </p:xfrm>
        <a:graphic>
          <a:graphicData uri="http://schemas.openxmlformats.org/drawingml/2006/table">
            <a:tbl>
              <a:tblPr/>
              <a:tblGrid>
                <a:gridCol w="3174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3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786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446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7464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06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Franklin Gothic Medium" pitchFamily="34" charset="0"/>
                          <a:ea typeface="Calibri"/>
                          <a:cs typeface="Times New Roman"/>
                        </a:rPr>
                        <a:t>№</a:t>
                      </a:r>
                      <a:endParaRPr lang="ru-RU" sz="1200" dirty="0">
                        <a:latin typeface="Franklin Gothic Medium" pitchFamily="34" charset="0"/>
                        <a:ea typeface="Calibri"/>
                        <a:cs typeface="Times New Roman"/>
                      </a:endParaRPr>
                    </a:p>
                  </a:txBody>
                  <a:tcPr marL="43575" marR="4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Franklin Gothic Medium" pitchFamily="34" charset="0"/>
                          <a:ea typeface="Calibri"/>
                          <a:cs typeface="Times New Roman"/>
                        </a:rPr>
                        <a:t>Проблема</a:t>
                      </a:r>
                      <a:endParaRPr lang="ru-RU" sz="1200" dirty="0">
                        <a:latin typeface="Franklin Gothic Medium" pitchFamily="34" charset="0"/>
                        <a:ea typeface="Calibri"/>
                        <a:cs typeface="Times New Roman"/>
                      </a:endParaRPr>
                    </a:p>
                  </a:txBody>
                  <a:tcPr marL="43575" marR="43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Franklin Gothic Medium" pitchFamily="34" charset="0"/>
                          <a:ea typeface="Calibri"/>
                          <a:cs typeface="Times New Roman"/>
                        </a:rPr>
                        <a:t>Причины</a:t>
                      </a:r>
                      <a:endParaRPr lang="ru-RU" sz="1200" dirty="0">
                        <a:latin typeface="Franklin Gothic Medium" pitchFamily="34" charset="0"/>
                        <a:ea typeface="Calibri"/>
                        <a:cs typeface="Times New Roman"/>
                      </a:endParaRPr>
                    </a:p>
                  </a:txBody>
                  <a:tcPr marL="43575" marR="43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Franklin Gothic Medium" pitchFamily="34" charset="0"/>
                          <a:ea typeface="Calibri"/>
                          <a:cs typeface="Times New Roman"/>
                        </a:rPr>
                        <a:t>Способ решения</a:t>
                      </a:r>
                      <a:endParaRPr lang="ru-RU" sz="1200" dirty="0">
                        <a:latin typeface="Franklin Gothic Medium" pitchFamily="34" charset="0"/>
                        <a:ea typeface="Calibri"/>
                        <a:cs typeface="Times New Roman"/>
                      </a:endParaRPr>
                    </a:p>
                  </a:txBody>
                  <a:tcPr marL="43575" marR="43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Franklin Gothic Medium" pitchFamily="34" charset="0"/>
                          <a:ea typeface="Calibri"/>
                          <a:cs typeface="Times New Roman"/>
                        </a:rPr>
                        <a:t>Экономия времени, мин.</a:t>
                      </a:r>
                      <a:endParaRPr lang="ru-RU" sz="1200" dirty="0">
                        <a:latin typeface="Franklin Gothic Medium" pitchFamily="34" charset="0"/>
                        <a:ea typeface="Calibri"/>
                        <a:cs typeface="Times New Roman"/>
                      </a:endParaRPr>
                    </a:p>
                  </a:txBody>
                  <a:tcPr marL="43575" marR="4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8957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>
                          <a:latin typeface="Franklin Gothic Medium" pitchFamily="34" charset="0"/>
                          <a:ea typeface="Calibri"/>
                          <a:cs typeface="Times New Roman"/>
                        </a:rPr>
                        <a:t>1.</a:t>
                      </a:r>
                    </a:p>
                  </a:txBody>
                  <a:tcPr marL="43575" marR="43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Нет системы в хранении документов (диск С, 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D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USB- 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носитель)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kern="1200" dirty="0" err="1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Перенаполняемость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карт памяти</a:t>
                      </a:r>
                    </a:p>
                  </a:txBody>
                  <a:tcPr marL="43575" marR="4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Создание единой системы хранения электронных шаблонов и документов</a:t>
                      </a:r>
                    </a:p>
                  </a:txBody>
                  <a:tcPr marL="43575" marR="4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5-20 мин.</a:t>
                      </a:r>
                    </a:p>
                  </a:txBody>
                  <a:tcPr marL="43575" marR="4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9636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>
                          <a:latin typeface="Franklin Gothic Medium" pitchFamily="34" charset="0"/>
                          <a:ea typeface="Calibri"/>
                          <a:cs typeface="Times New Roman"/>
                        </a:rPr>
                        <a:t>2.</a:t>
                      </a:r>
                    </a:p>
                  </a:txBody>
                  <a:tcPr marL="43575" marR="43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Потеря времени на поиск нужного документа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Работник не может найти нужный документ. Работник отвлекается во время поиска. </a:t>
                      </a:r>
                    </a:p>
                  </a:txBody>
                  <a:tcPr marL="43575" marR="4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Создание </a:t>
                      </a:r>
                      <a:r>
                        <a:rPr lang="ru-RU" sz="1200" kern="1200" dirty="0" err="1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новигатора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в соответствии с номенклатурой дел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chemeClr val="tx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chemeClr val="tx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60 мин.</a:t>
                      </a:r>
                    </a:p>
                  </a:txBody>
                  <a:tcPr marL="43575" marR="43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64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Franklin Gothic Medium" pitchFamily="34" charset="0"/>
                          <a:ea typeface="Calibri"/>
                          <a:cs typeface="Times New Roman"/>
                        </a:rPr>
                        <a:t>3.</a:t>
                      </a:r>
                    </a:p>
                  </a:txBody>
                  <a:tcPr marL="43575" marR="43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Нет возможности удаленной работы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Нет синхронизации данных между различными устройствами.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43575" marR="4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Использование облачного сервиса, позволяющего пользователям хранить свои данные на серверах в «облаке» и передавать их другим пользователям в Интернете. 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dirty="0">
                        <a:solidFill>
                          <a:schemeClr val="tx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100-150 мин.</a:t>
                      </a:r>
                    </a:p>
                  </a:txBody>
                  <a:tcPr marL="43575" marR="4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5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Franklin Gothic Medium" pitchFamily="34" charset="0"/>
                          <a:ea typeface="Calibri"/>
                          <a:cs typeface="Times New Roman"/>
                        </a:rPr>
                        <a:t>4.</a:t>
                      </a:r>
                    </a:p>
                  </a:txBody>
                  <a:tcPr marL="43575" marR="43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Длительность процесса поиска и создания нового документа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Выполнение лишних «промежуточных» действия</a:t>
                      </a:r>
                    </a:p>
                  </a:txBody>
                  <a:tcPr marL="43575" marR="4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Внедрение строгой системы хранения шаблонов и документов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180-240 мин.</a:t>
                      </a:r>
                    </a:p>
                    <a:p>
                      <a:pPr algn="ctr"/>
                      <a:endParaRPr lang="ru-RU" sz="1200" kern="1200" dirty="0">
                        <a:solidFill>
                          <a:schemeClr val="tx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43575" marR="4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zentacii.info/wp-content/uploads/2021/01/fG51sRchDwiZgw1u/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00232" y="285733"/>
            <a:ext cx="4714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 Black" pitchFamily="34" charset="0"/>
              </a:rPr>
              <a:t>Достигнутые результаты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00232" y="1000108"/>
            <a:ext cx="41448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02060"/>
                </a:solidFill>
                <a:latin typeface="Arial Black" pitchFamily="34" charset="0"/>
              </a:rPr>
              <a:t>Время протекания процесса:</a:t>
            </a:r>
            <a:r>
              <a:rPr lang="en-US" alt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endParaRPr lang="ru-RU" alt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>
            <a:off x="3534872" y="2096719"/>
            <a:ext cx="1501379" cy="3175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331646" y="2931791"/>
            <a:ext cx="6429375" cy="119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714348" y="1643050"/>
            <a:ext cx="3143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 smtClean="0">
                <a:solidFill>
                  <a:schemeClr val="accent3"/>
                </a:solidFill>
                <a:latin typeface="Arial Black" pitchFamily="34" charset="0"/>
                <a:cs typeface="Arial" panose="020B0604020202020204" pitchFamily="34" charset="0"/>
              </a:rPr>
              <a:t>БЫЛО</a:t>
            </a: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en-US" dirty="0" smtClean="0">
                <a:solidFill>
                  <a:schemeClr val="accent3"/>
                </a:solidFill>
                <a:latin typeface="Arial Black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accent3"/>
                </a:solidFill>
                <a:latin typeface="Arial Black" pitchFamily="34" charset="0"/>
                <a:cs typeface="Arial" panose="020B0604020202020204" pitchFamily="34" charset="0"/>
              </a:rPr>
              <a:t> 120 мин. </a:t>
            </a:r>
            <a:r>
              <a:rPr lang="en-US" b="1" dirty="0" smtClean="0">
                <a:solidFill>
                  <a:schemeClr val="accent3"/>
                </a:solidFill>
                <a:latin typeface="Arial Black" pitchFamily="34" charset="0"/>
                <a:cs typeface="Arial" panose="020B0604020202020204" pitchFamily="34" charset="0"/>
              </a:rPr>
              <a:t>-</a:t>
            </a:r>
            <a:r>
              <a:rPr lang="ru-RU" b="1" dirty="0" smtClean="0">
                <a:solidFill>
                  <a:schemeClr val="accent3"/>
                </a:solidFill>
                <a:latin typeface="Arial Black" pitchFamily="34" charset="0"/>
                <a:cs typeface="Arial" panose="020B0604020202020204" pitchFamily="34" charset="0"/>
              </a:rPr>
              <a:t> 255мин. </a:t>
            </a:r>
            <a:endParaRPr lang="ru-RU" b="1" dirty="0">
              <a:solidFill>
                <a:schemeClr val="accent3"/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43504" y="1785926"/>
            <a:ext cx="221457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 smtClean="0">
                <a:solidFill>
                  <a:schemeClr val="accent3"/>
                </a:solidFill>
                <a:latin typeface="Arial Black" pitchFamily="34" charset="0"/>
                <a:cs typeface="Arial" panose="020B0604020202020204" pitchFamily="34" charset="0"/>
              </a:rPr>
              <a:t>СТАЛО</a:t>
            </a: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spcBef>
                <a:spcPts val="0"/>
              </a:spcBef>
              <a:defRPr/>
            </a:pPr>
            <a:r>
              <a:rPr lang="en-US" b="1" dirty="0" smtClean="0">
                <a:solidFill>
                  <a:schemeClr val="accent3"/>
                </a:solidFill>
                <a:latin typeface="Arial Black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accent3"/>
                </a:solidFill>
                <a:latin typeface="Arial Black" pitchFamily="34" charset="0"/>
                <a:cs typeface="Arial" panose="020B0604020202020204" pitchFamily="34" charset="0"/>
              </a:rPr>
              <a:t>15 мин. 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86000" y="3214684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02060"/>
                </a:solidFill>
                <a:latin typeface="Arial Black" pitchFamily="34" charset="0"/>
              </a:rPr>
              <a:t>ЭКОНОМИЯ ВРЕМЕНИ:  </a:t>
            </a:r>
          </a:p>
          <a:p>
            <a:pPr algn="ctr"/>
            <a:r>
              <a:rPr lang="ru-RU" altLang="ru-RU" b="1" dirty="0" smtClean="0">
                <a:solidFill>
                  <a:srgbClr val="002060"/>
                </a:solidFill>
                <a:latin typeface="Arial Black" pitchFamily="34" charset="0"/>
              </a:rPr>
              <a:t>105 МИН. – 240 МИН.;</a:t>
            </a:r>
          </a:p>
          <a:p>
            <a:pPr algn="ctr"/>
            <a:r>
              <a:rPr lang="ru-RU" altLang="ru-RU" b="1" dirty="0" smtClean="0">
                <a:solidFill>
                  <a:srgbClr val="002060"/>
                </a:solidFill>
                <a:latin typeface="Arial Black" pitchFamily="34" charset="0"/>
              </a:rPr>
              <a:t>- 87,% – 94%</a:t>
            </a:r>
            <a:endParaRPr lang="ru-RU" alt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6000" y="4714884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accent3"/>
                </a:solidFill>
                <a:latin typeface="Arial" panose="020B0604020202020204" pitchFamily="34" charset="0"/>
              </a:rPr>
              <a:t>СНИЖЕНИЕ ВРЕМЕННЫХ ПОТЕРЬ  ЗА СЧЕТ ВВЕДЕНИЯ СТРОГОЙ СИСТЕМЫ ХРАНЕНИЯ ШАБЛОНОВ, ДОКУМЕНТОВ </a:t>
            </a:r>
            <a:endParaRPr lang="ru-RU" b="1" dirty="0">
              <a:solidFill>
                <a:schemeClr val="accent3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353</Words>
  <PresentationFormat>Экран (4:3)</PresentationFormat>
  <Paragraphs>100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школа</dc:creator>
  <cp:lastModifiedBy>школа</cp:lastModifiedBy>
  <cp:revision>45</cp:revision>
  <dcterms:created xsi:type="dcterms:W3CDTF">2024-02-28T03:36:32Z</dcterms:created>
  <dcterms:modified xsi:type="dcterms:W3CDTF">2024-12-28T02:46:03Z</dcterms:modified>
</cp:coreProperties>
</file>