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70" r:id="rId2"/>
    <p:sldId id="265" r:id="rId3"/>
    <p:sldId id="269" r:id="rId4"/>
    <p:sldId id="283" r:id="rId5"/>
    <p:sldId id="284" r:id="rId6"/>
    <p:sldId id="271" r:id="rId7"/>
    <p:sldId id="272" r:id="rId8"/>
    <p:sldId id="278" r:id="rId9"/>
    <p:sldId id="279" r:id="rId10"/>
    <p:sldId id="286" r:id="rId11"/>
    <p:sldId id="275" r:id="rId12"/>
    <p:sldId id="280" r:id="rId13"/>
    <p:sldId id="268" r:id="rId14"/>
    <p:sldId id="276" r:id="rId15"/>
    <p:sldId id="285" r:id="rId16"/>
    <p:sldId id="277" r:id="rId17"/>
    <p:sldId id="26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770B5"/>
    <a:srgbClr val="3B4555"/>
    <a:srgbClr val="2A5244"/>
    <a:srgbClr val="325D69"/>
    <a:srgbClr val="3F649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17"/>
    <p:restoredTop sz="94674"/>
  </p:normalViewPr>
  <p:slideViewPr>
    <p:cSldViewPr snapToGrid="0" snapToObjects="1">
      <p:cViewPr varScale="1">
        <p:scale>
          <a:sx n="68" d="100"/>
          <a:sy n="68" d="100"/>
        </p:scale>
        <p:origin x="-74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plotArea>
      <c:layout>
        <c:manualLayout>
          <c:layoutTarget val="inner"/>
          <c:xMode val="edge"/>
          <c:yMode val="edge"/>
          <c:x val="3.0849121517715048E-2"/>
          <c:y val="0.17499370800961406"/>
          <c:w val="0.93830175696457174"/>
          <c:h val="0.6311176535940461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5400" cap="flat" cmpd="sng" algn="ctr">
              <a:solidFill>
                <a:schemeClr val="tx1"/>
              </a:solidFill>
              <a:prstDash val="solid"/>
            </a:ln>
            <a:effectLst/>
          </c:spPr>
          <c:dLbls>
            <c:dLbl>
              <c:idx val="0"/>
              <c:layout>
                <c:manualLayout>
                  <c:x val="-0.12620095166337936"/>
                  <c:y val="-7.33965897314849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20 </a:t>
                    </a:r>
                    <a:r>
                      <a:rPr lang="ru-RU" dirty="0"/>
                      <a:t>минут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1DF-4A5C-A6DB-0A8E82E5C986}"/>
                </c:ext>
              </c:extLst>
            </c:dLbl>
            <c:dLbl>
              <c:idx val="1"/>
              <c:layout>
                <c:manualLayout>
                  <c:x val="0.10656969251574255"/>
                  <c:y val="-5.2753437665815243E-2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 7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минут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1024354244194316"/>
                      <c:h val="0.20073967291561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1DF-4A5C-A6DB-0A8E82E5C9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Было</c:v>
                </c:pt>
                <c:pt idx="1">
                  <c:v>Стало</c:v>
                </c:pt>
              </c:strCache>
            </c:strRef>
          </c:cat>
          <c:val>
            <c:numRef>
              <c:f>Лист1!$B$2:$B$3</c:f>
              <c:numCache>
                <c:formatCode>0</c:formatCode>
                <c:ptCount val="2"/>
                <c:pt idx="0">
                  <c:v>135</c:v>
                </c:pt>
                <c:pt idx="1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1DF-4A5C-A6DB-0A8E82E5C986}"/>
            </c:ext>
          </c:extLst>
        </c:ser>
        <c:dLbls>
          <c:showVal val="1"/>
        </c:dLbls>
        <c:axId val="74249728"/>
        <c:axId val="74251264"/>
      </c:barChart>
      <c:catAx>
        <c:axId val="74249728"/>
        <c:scaling>
          <c:orientation val="minMax"/>
        </c:scaling>
        <c:axPos val="b"/>
        <c:numFmt formatCode="General" sourceLinked="1"/>
        <c:tickLblPos val="nextTo"/>
        <c:txPr>
          <a:bodyPr rot="-60000000" vert="horz"/>
          <a:lstStyle/>
          <a:p>
            <a:pPr>
              <a:defRPr/>
            </a:pPr>
            <a:endParaRPr lang="ru-RU"/>
          </a:p>
        </c:txPr>
        <c:crossAx val="74251264"/>
        <c:crosses val="autoZero"/>
        <c:auto val="1"/>
        <c:lblAlgn val="ctr"/>
        <c:lblOffset val="100"/>
      </c:catAx>
      <c:valAx>
        <c:axId val="74251264"/>
        <c:scaling>
          <c:orientation val="minMax"/>
        </c:scaling>
        <c:delete val="1"/>
        <c:axPos val="l"/>
        <c:numFmt formatCode="0" sourceLinked="1"/>
        <c:tickLblPos val="nextTo"/>
        <c:crossAx val="7424972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 b="0" cap="none" spc="0">
          <a:ln w="0"/>
          <a:solidFill>
            <a:schemeClr val="accent1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</a:defRPr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0.42933</cdr:x>
      <cdr:y>0.2601</cdr:y>
    </cdr:from>
    <cdr:to>
      <cdr:x>0.73145</cdr:x>
      <cdr:y>0.2601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xmlns="" id="{ECDD1C74-BCE0-4720-BB4D-1C776D0BAC74}"/>
            </a:ext>
          </a:extLst>
        </cdr:cNvPr>
        <cdr:cNvCxnSpPr/>
      </cdr:nvCxnSpPr>
      <cdr:spPr bwMode="auto">
        <a:xfrm xmlns:a="http://schemas.openxmlformats.org/drawingml/2006/main" flipH="1">
          <a:off x="1944216" y="720080"/>
          <a:ext cx="1368148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  <a:headEnd type="none" w="med" len="med"/>
          <a:tailEnd type="none" w="med" len="med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0.69965</cdr:x>
      <cdr:y>0.28611</cdr:y>
    </cdr:from>
    <cdr:to>
      <cdr:x>0.72955</cdr:x>
      <cdr:y>0.59458</cdr:y>
    </cdr:to>
    <cdr:sp macro="" textlink="">
      <cdr:nvSpPr>
        <cdr:cNvPr id="11" name="Стрелка вниз 10"/>
        <cdr:cNvSpPr/>
      </cdr:nvSpPr>
      <cdr:spPr bwMode="auto">
        <a:xfrm xmlns:a="http://schemas.openxmlformats.org/drawingml/2006/main">
          <a:off x="3168352" y="792088"/>
          <a:ext cx="135401" cy="854006"/>
        </a:xfrm>
        <a:prstGeom xmlns:a="http://schemas.openxmlformats.org/drawingml/2006/main" prst="downArrow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2">
          <a:schemeClr val="accent2">
            <a:shade val="50000"/>
          </a:schemeClr>
        </a:lnRef>
        <a:fillRef xmlns:a="http://schemas.openxmlformats.org/drawingml/2006/main" idx="1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C4623-C4C0-49E1-9856-7F9B30AF0A89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66142-D3A7-4BCD-ACE6-D2EBC4525E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66142-D3A7-4BCD-ACE6-D2EBC4525E0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E0A38C-D82C-3643-AE1D-5708769B1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0C9EA5E-CAB8-5E4E-94F6-DB476A1EC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CB6FC98-ED6B-6A41-8629-0CB1D7BDD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49C6-7B89-234F-8A53-0F8925D6B1DD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7B226DD-5D97-794E-8E4B-4DB5BC33E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E541231-20C1-6C4D-BFE9-FFC3D735C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813D2-8A68-DC49-AD38-D58CE1F92E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691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12175F-731D-354E-8AE0-FBB52116C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C2AC4FE-C683-BD4E-9A5D-2E9F494BF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58FE50-5A40-634B-9334-D5B92869E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49C6-7B89-234F-8A53-0F8925D6B1DD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EDD0539-736E-0643-9FB4-9E641DEF1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F6E402-375B-1447-8342-3E0FA377F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813D2-8A68-DC49-AD38-D58CE1F92E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3838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B22AFE0-EB3C-6246-8FF6-33988B19E7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17BFB4D-71A7-3D45-B9AC-3118DF5AF4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2DE0C9-D22C-AE45-95A3-E3A66089F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49C6-7B89-234F-8A53-0F8925D6B1DD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9C5573-82C4-1E43-BAD5-19C39914B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3C4444-37AB-7B42-83EB-A8055391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813D2-8A68-DC49-AD38-D58CE1F92E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16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9CDBCC-0DA3-C44D-9508-F616E894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CF068F3-AF5A-134D-B058-40378CDF3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5933EC0-23C7-EF4F-944F-AC032DA4E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49C6-7B89-234F-8A53-0F8925D6B1DD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CE6801-B442-534E-BBAD-D2CBCAB33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63E4B9F-B94A-6248-8B68-C5F2D37D4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813D2-8A68-DC49-AD38-D58CE1F92E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8317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EB9264-532A-AD40-B97E-140082680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2403E91-000C-D94A-9B93-0A2DB624F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CCD51D9-F17A-8C4A-8630-0C22DA4AE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49C6-7B89-234F-8A53-0F8925D6B1DD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E0F3EE6-B777-1745-A8B6-17F429197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03825C8-FC9A-0B4B-84AD-138E0D8DB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813D2-8A68-DC49-AD38-D58CE1F92E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485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DD59E1-7670-8542-8CFE-46842BF55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A5DB63-04AA-3D47-8216-FB1BEE2B93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0AFDD5C-76B0-964F-AB5E-9DFC15A15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B86AA90-AA98-CB48-B2AE-6E7070E5B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49C6-7B89-234F-8A53-0F8925D6B1DD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51AF312-494C-1C4C-9090-DB6E16CF0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2C98F69-2205-0949-86F7-397B50A6E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813D2-8A68-DC49-AD38-D58CE1F92E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6504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E8289C-D1A5-0143-8586-B165BD3E0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81C3612-6539-8344-9941-49ED82E72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9F2FF5B-8854-7F48-8671-0D744EB2B8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1A552DC-2A3C-7D42-825D-3064509B22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F9F09A6-93A2-4E46-AD73-11FA991EF6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1D2A53A-2B5F-424A-B07E-ADE5CB367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49C6-7B89-234F-8A53-0F8925D6B1DD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0834DB9-EC37-884E-B3B1-3142D133D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EAD7436-358C-C645-BFB1-70475A9EF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813D2-8A68-DC49-AD38-D58CE1F92E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155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1E2BE0-89C8-164B-A30D-E75C9F7E4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0E6E7E5-4CEE-B84E-9516-D36EEDE12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49C6-7B89-234F-8A53-0F8925D6B1DD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6EAFA2D-E476-9244-AFBF-5F97B34FB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018FE48-F727-7745-B7CF-08B3F9F70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813D2-8A68-DC49-AD38-D58CE1F92E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115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FCB4E26-8768-0340-B456-11D7D8539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49C6-7B89-234F-8A53-0F8925D6B1DD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BDC5B98-E694-E44C-A579-6149E163A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D860643-982F-6442-996A-B9089E3BC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813D2-8A68-DC49-AD38-D58CE1F92E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8406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EDCCEC-14B4-6F47-A7A5-CB0047C7E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FAFAE1-B1E8-4E49-811A-DE26E21A9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0DD5F40-9291-7646-B6AC-475133637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531F5E8-7700-994A-B4F7-7EDE729D4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49C6-7B89-234F-8A53-0F8925D6B1DD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58D354C-A924-BF43-AD1B-3B768F8DF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5D836FA-BC64-1342-BA42-A6E579A10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813D2-8A68-DC49-AD38-D58CE1F92E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5281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EFA7B7-4D79-0642-8A33-45BCA1F2D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EF2026C-0572-854F-8169-4B3CA7C6F6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F580F4D-D091-034B-8338-E4AE0149A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439D5E3-E6F4-F541-9D74-15EBB6F67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F49C6-7B89-234F-8A53-0F8925D6B1DD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E6891F5-A11C-234E-85F7-D52B3C2A6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4A3BC86-585E-8E45-B03C-E187155D4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813D2-8A68-DC49-AD38-D58CE1F92E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8433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094F21-32B5-4247-883F-C8D66E7D9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9845E64-CA5A-F145-90B1-9D539D041F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38D9B7F-1B34-5E41-9AC7-5B8DA2792B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F49C6-7B89-234F-8A53-0F8925D6B1DD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75E17BB-70DD-1B4E-B2B2-D7861223E8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3B616E-181F-4B41-A5A6-A866A9493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813D2-8A68-DC49-AD38-D58CE1F92E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016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8154" y="-31492"/>
            <a:ext cx="10216055" cy="68894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869" y="1978262"/>
            <a:ext cx="859519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Futura PT" charset="0"/>
                <a:ea typeface="Futura PT" charset="0"/>
                <a:cs typeface="Futura PT" charset="0"/>
              </a:rPr>
              <a:t>Оптимизация процесса организации дежурств в подготовительной к школе группе с использованием доски задач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Futura PT" charset="0"/>
              <a:ea typeface="Futura PT" charset="0"/>
              <a:cs typeface="Futura PT" charset="0"/>
            </a:endParaRPr>
          </a:p>
          <a:p>
            <a:endParaRPr lang="ru-RU" sz="4000" b="1" dirty="0">
              <a:solidFill>
                <a:schemeClr val="accent5">
                  <a:lumMod val="75000"/>
                </a:schemeClr>
              </a:solidFill>
              <a:latin typeface="Futura PT" charset="0"/>
              <a:ea typeface="Futura PT" charset="0"/>
              <a:cs typeface="Futura PT" charset="0"/>
            </a:endParaRP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Futura PT" charset="0"/>
                <a:ea typeface="Futura PT" charset="0"/>
                <a:cs typeface="Futura PT" charset="0"/>
              </a:rPr>
              <a:t>Заведующий 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Futura PT" charset="0"/>
                <a:ea typeface="Futura PT" charset="0"/>
                <a:cs typeface="Futura PT" charset="0"/>
              </a:rPr>
              <a:t>Савченко Светлана Леонидовна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Futura PT" charset="0"/>
              <a:ea typeface="Futura PT" charset="0"/>
              <a:cs typeface="Futura PT" charset="0"/>
            </a:endParaRPr>
          </a:p>
          <a:p>
            <a:endParaRPr lang="ru-RU" sz="4000" b="1" dirty="0">
              <a:solidFill>
                <a:srgbClr val="3B4555"/>
              </a:solidFill>
              <a:latin typeface="Futura PT" charset="0"/>
              <a:ea typeface="Futura PT" charset="0"/>
              <a:cs typeface="Futura PT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F28FD0A-0A79-BC48-8F5A-4C66836EBC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835"/>
          <a:stretch/>
        </p:blipFill>
        <p:spPr>
          <a:xfrm>
            <a:off x="593348" y="260146"/>
            <a:ext cx="1141907" cy="148493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A6D10BC-4F8E-4BA6-AECD-CC312AF43C88}"/>
              </a:ext>
            </a:extLst>
          </p:cNvPr>
          <p:cNvSpPr/>
          <p:nvPr/>
        </p:nvSpPr>
        <p:spPr>
          <a:xfrm>
            <a:off x="2104375" y="375781"/>
            <a:ext cx="8460462" cy="1215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Futura PT Bold"/>
              </a:rPr>
              <a:t>Муниципальное бюджетное дошкольное образовательное учреждение «Вагановский детский сад» 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Futura PT 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3348" y="5528602"/>
            <a:ext cx="5746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Futura PT" charset="0"/>
                <a:ea typeface="Futura PT" charset="0"/>
                <a:cs typeface="Futura PT" charset="0"/>
              </a:rPr>
              <a:t>Промышленновский муниципальный округ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Futura PT" charset="0"/>
                <a:ea typeface="Futura PT" charset="0"/>
                <a:cs typeface="Futura PT" charset="0"/>
              </a:rPr>
              <a:t> 2021 год</a:t>
            </a:r>
            <a:endParaRPr lang="ru-RU" b="1" dirty="0" smtClean="0">
              <a:solidFill>
                <a:schemeClr val="accent5">
                  <a:lumMod val="75000"/>
                </a:schemeClr>
              </a:solidFill>
              <a:latin typeface="Futura PT" charset="0"/>
              <a:ea typeface="Futura PT" charset="0"/>
              <a:cs typeface="Futura PT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2473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3604" y="297881"/>
            <a:ext cx="99300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rgbClr val="3B4555"/>
              </a:solidFill>
              <a:latin typeface="Futura PT Bold" panose="020B0902020204020203" pitchFamily="34" charset="-52"/>
            </a:endParaRPr>
          </a:p>
          <a:p>
            <a:pPr algn="ctr"/>
            <a:endParaRPr lang="ru-RU" sz="2400" dirty="0">
              <a:solidFill>
                <a:srgbClr val="3B4555"/>
              </a:solidFill>
              <a:latin typeface="Futura PT Bold" panose="020B0902020204020203" pitchFamily="34" charset="-52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C068FB5-1562-D343-BD66-7D6E84E547FC}"/>
              </a:ext>
            </a:extLst>
          </p:cNvPr>
          <p:cNvSpPr/>
          <p:nvPr/>
        </p:nvSpPr>
        <p:spPr>
          <a:xfrm>
            <a:off x="940955" y="2187140"/>
            <a:ext cx="103100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</p:txBody>
      </p:sp>
      <p:pic>
        <p:nvPicPr>
          <p:cNvPr id="3074" name="Picture 2" descr="C:\Users\школа\Desktop\дорожная карта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5243" y="93835"/>
            <a:ext cx="8933082" cy="64898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37922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3604" y="297881"/>
            <a:ext cx="105847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3B4555"/>
                </a:solidFill>
                <a:latin typeface="Futura PT Bold" panose="020B0902020204020203" pitchFamily="34" charset="-52"/>
              </a:rPr>
              <a:t>Достигнутые результаты</a:t>
            </a:r>
          </a:p>
          <a:p>
            <a:pPr algn="ctr"/>
            <a:endParaRPr lang="ru-RU" sz="2400" dirty="0">
              <a:solidFill>
                <a:srgbClr val="3B4555"/>
              </a:solidFill>
              <a:latin typeface="Futura PT Bold" panose="020B0902020204020203" pitchFamily="34" charset="-52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078850" y="916283"/>
            <a:ext cx="6034305" cy="0"/>
          </a:xfrm>
          <a:prstGeom prst="line">
            <a:avLst/>
          </a:prstGeom>
          <a:ln w="12700">
            <a:solidFill>
              <a:srgbClr val="3B4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C068FB5-1562-D343-BD66-7D6E84E547FC}"/>
              </a:ext>
            </a:extLst>
          </p:cNvPr>
          <p:cNvSpPr/>
          <p:nvPr/>
        </p:nvSpPr>
        <p:spPr>
          <a:xfrm>
            <a:off x="940955" y="2187140"/>
            <a:ext cx="103100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836D1805-57B3-4E04-8411-8E76B8EB07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540795794"/>
              </p:ext>
            </p:extLst>
          </p:nvPr>
        </p:nvGraphicFramePr>
        <p:xfrm>
          <a:off x="2267743" y="1772816"/>
          <a:ext cx="6462897" cy="3676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834003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3604" y="297881"/>
            <a:ext cx="105847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3B4555"/>
                </a:solidFill>
                <a:latin typeface="Futura PT Bold" panose="020B0902020204020203" pitchFamily="34" charset="-52"/>
              </a:rPr>
              <a:t>Создание «уголка решенных проблем»</a:t>
            </a:r>
            <a:endParaRPr lang="ru-RU" sz="32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rgbClr val="3B4555"/>
              </a:solidFill>
              <a:latin typeface="Futura PT Bold" panose="020B0902020204020203" pitchFamily="34" charset="-52"/>
            </a:endParaRPr>
          </a:p>
          <a:p>
            <a:pPr algn="ctr"/>
            <a:endParaRPr lang="ru-RU" sz="2400" dirty="0">
              <a:solidFill>
                <a:srgbClr val="3B4555"/>
              </a:solidFill>
              <a:latin typeface="Futura PT Bold" panose="020B0902020204020203" pitchFamily="34" charset="-52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078850" y="916283"/>
            <a:ext cx="6034305" cy="0"/>
          </a:xfrm>
          <a:prstGeom prst="line">
            <a:avLst/>
          </a:prstGeom>
          <a:ln w="12700">
            <a:solidFill>
              <a:srgbClr val="3B4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C068FB5-1562-D343-BD66-7D6E84E547FC}"/>
              </a:ext>
            </a:extLst>
          </p:cNvPr>
          <p:cNvSpPr/>
          <p:nvPr/>
        </p:nvSpPr>
        <p:spPr>
          <a:xfrm>
            <a:off x="940955" y="2187140"/>
            <a:ext cx="103100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87790" y="1336431"/>
          <a:ext cx="10733650" cy="47340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366825"/>
                <a:gridCol w="5366825"/>
              </a:tblGrid>
              <a:tr h="40289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Было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Стало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</a:tr>
              <a:tr h="1007248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Утренний групповой сбор. Воспитатель распределяет детей по видам дежурств.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Воспитатель на доске задач распределяет детей по видам дежурств, используя персональные карточки.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</a:tr>
              <a:tr h="1007248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Воспитатель знакомит дежурных с их обязанностями и последовательностью действий.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Ребенок,</a:t>
                      </a:r>
                      <a:r>
                        <a:rPr lang="ru-RU" baseline="0" dirty="0" smtClean="0"/>
                        <a:t> назначенный дежурным, знакомится с видом своего дежурства с помощью визуализации на доске задач.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</a:tr>
              <a:tr h="1309422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Ребенок уточняет у воспитателя свои действия во время дежурства.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Ребенок выполняет действия, соответствующие своему дежурству согласно последовательности действий, указанных на </a:t>
                      </a:r>
                      <a:r>
                        <a:rPr lang="ru-RU" dirty="0" err="1" smtClean="0"/>
                        <a:t>флаере</a:t>
                      </a:r>
                      <a:r>
                        <a:rPr lang="ru-RU" dirty="0" smtClean="0"/>
                        <a:t>.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</a:tr>
              <a:tr h="1007248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Итоговый сбор.</a:t>
                      </a:r>
                    </a:p>
                    <a:p>
                      <a:pPr algn="l"/>
                      <a:r>
                        <a:rPr lang="ru-RU" dirty="0" smtClean="0"/>
                        <a:t>Дети вместе</a:t>
                      </a:r>
                      <a:r>
                        <a:rPr lang="ru-RU" baseline="0" dirty="0" smtClean="0"/>
                        <a:t> с воспитателем анализируют выполнения дежурства.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Итоговый сбор.</a:t>
                      </a:r>
                    </a:p>
                    <a:p>
                      <a:r>
                        <a:rPr lang="ru-RU" dirty="0" smtClean="0"/>
                        <a:t>Визуальный анализ ребенком своей деятельности и рефлексия на доске задач.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34003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72263" y="239151"/>
            <a:ext cx="10909899" cy="1708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Futura PT Bold" panose="020B0902020204020203" pitchFamily="34" charset="-52"/>
              </a:rPr>
              <a:t>                Достигнутые результаты</a:t>
            </a:r>
          </a:p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Futura PT Bold" panose="020B0902020204020203" pitchFamily="34" charset="-52"/>
              </a:rPr>
              <a:t> (разработаны средства визуализация)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Futura PT Bold" panose="020B0902020204020203" pitchFamily="34" charset="-52"/>
            </a:endParaRPr>
          </a:p>
          <a:p>
            <a:endParaRPr lang="ru-RU" sz="4104" dirty="0">
              <a:solidFill>
                <a:srgbClr val="3B4555"/>
              </a:solidFill>
              <a:latin typeface="Futura PT Bold" panose="020B0902020204020203" pitchFamily="34" charset="-52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575432" y="1336431"/>
            <a:ext cx="6034305" cy="0"/>
          </a:xfrm>
          <a:prstGeom prst="line">
            <a:avLst/>
          </a:prstGeom>
          <a:ln w="12700">
            <a:solidFill>
              <a:srgbClr val="3B4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5E05F25-4175-4AA0-B949-6ED42AC1450F}"/>
              </a:ext>
            </a:extLst>
          </p:cNvPr>
          <p:cNvSpPr/>
          <p:nvPr/>
        </p:nvSpPr>
        <p:spPr>
          <a:xfrm>
            <a:off x="1954060" y="1575385"/>
            <a:ext cx="2054269" cy="3950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utura PT"/>
              </a:rPr>
              <a:t>«Было»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43DBE48-A421-440B-8CD1-3AF23EF66071}"/>
              </a:ext>
            </a:extLst>
          </p:cNvPr>
          <p:cNvSpPr/>
          <p:nvPr/>
        </p:nvSpPr>
        <p:spPr>
          <a:xfrm>
            <a:off x="7866345" y="1552908"/>
            <a:ext cx="2371595" cy="3950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utura PT"/>
              </a:rPr>
              <a:t>«Стало»</a:t>
            </a:r>
          </a:p>
        </p:txBody>
      </p:sp>
      <p:pic>
        <p:nvPicPr>
          <p:cNvPr id="3076" name="Picture 4" descr="C:\Users\школа\Desktop\Коробочка v2\04-06-2021_09-02-55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8733" y="2333597"/>
            <a:ext cx="3882917" cy="3535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школа\Desktop\Коробочка v2\04-06-2021_09-02-55\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7213" y="2333597"/>
            <a:ext cx="3876775" cy="3324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56576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08733" y="-42528"/>
            <a:ext cx="10909899" cy="1708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Futura PT Bold" panose="020B0902020204020203" pitchFamily="34" charset="-52"/>
              </a:rPr>
              <a:t>                  Достигнутые результаты</a:t>
            </a:r>
          </a:p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Futura PT Bold" panose="020B0902020204020203" pitchFamily="34" charset="-52"/>
              </a:rPr>
              <a:t> (разработаны средства визуализация)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Futura PT Bold" panose="020B0902020204020203" pitchFamily="34" charset="-52"/>
            </a:endParaRPr>
          </a:p>
          <a:p>
            <a:endParaRPr lang="ru-RU" sz="4104" dirty="0">
              <a:solidFill>
                <a:srgbClr val="3B4555"/>
              </a:solidFill>
              <a:latin typeface="Futura PT Bold" panose="020B0902020204020203" pitchFamily="34" charset="-52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497105" y="928468"/>
            <a:ext cx="6034305" cy="0"/>
          </a:xfrm>
          <a:prstGeom prst="line">
            <a:avLst/>
          </a:prstGeom>
          <a:ln w="12700">
            <a:solidFill>
              <a:srgbClr val="3B4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школа\Desktop\IMG-20210611-WA00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8733" y="1666273"/>
            <a:ext cx="4135901" cy="3101926"/>
          </a:xfrm>
          <a:prstGeom prst="rect">
            <a:avLst/>
          </a:prstGeom>
          <a:ln w="1905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2" name="Picture 4" descr="C:\Users\школа\Desktop\IMG-20210611-WA000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8481" y="2405575"/>
            <a:ext cx="5025857" cy="3769393"/>
          </a:xfrm>
          <a:prstGeom prst="rect">
            <a:avLst/>
          </a:prstGeom>
          <a:ln w="1905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4247512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08733" y="-42528"/>
            <a:ext cx="10909899" cy="1708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Futura PT Bold" panose="020B0902020204020203" pitchFamily="34" charset="-52"/>
              </a:rPr>
              <a:t>                  Достигнутые результаты</a:t>
            </a:r>
          </a:p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Futura PT Bold" panose="020B0902020204020203" pitchFamily="34" charset="-52"/>
              </a:rPr>
              <a:t> (разработаны средства визуализация)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Futura PT Bold" panose="020B0902020204020203" pitchFamily="34" charset="-52"/>
            </a:endParaRPr>
          </a:p>
          <a:p>
            <a:endParaRPr lang="ru-RU" sz="4104" dirty="0">
              <a:solidFill>
                <a:srgbClr val="3B4555"/>
              </a:solidFill>
              <a:latin typeface="Futura PT Bold" panose="020B0902020204020203" pitchFamily="34" charset="-52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497105" y="928468"/>
            <a:ext cx="6034305" cy="0"/>
          </a:xfrm>
          <a:prstGeom prst="line">
            <a:avLst/>
          </a:prstGeom>
          <a:ln w="12700">
            <a:solidFill>
              <a:srgbClr val="3B4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771335" y="1666274"/>
            <a:ext cx="8510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Futura PT Bold" panose="020B0902020204020203" pitchFamily="34" charset="-52"/>
              </a:rPr>
              <a:t>Используемые средства визуализации обозначающие собственное отношение к выполненной деятельности</a:t>
            </a:r>
            <a:endParaRPr lang="ru-RU" dirty="0"/>
          </a:p>
        </p:txBody>
      </p:sp>
      <p:pic>
        <p:nvPicPr>
          <p:cNvPr id="1026" name="Picture 2" descr="C:\Users\школа\Desktop\IMG-20210611-WA00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4563" y="2666411"/>
            <a:ext cx="4128487" cy="3096365"/>
          </a:xfrm>
          <a:prstGeom prst="rect">
            <a:avLst/>
          </a:prstGeom>
          <a:ln w="1905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 descr="C:\Users\школа\Desktop\IMG-20210611-WA00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7920" y="3251694"/>
            <a:ext cx="4164364" cy="3123273"/>
          </a:xfrm>
          <a:prstGeom prst="rect">
            <a:avLst/>
          </a:prstGeom>
          <a:ln w="1905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4247512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3604" y="297880"/>
            <a:ext cx="105847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Futura PT Bold" panose="020B0902020204020203" pitchFamily="34" charset="-52"/>
              </a:rPr>
              <a:t>Стандартизация процесса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Futura PT Bold" panose="020B0902020204020203" pitchFamily="34" charset="-52"/>
            </a:endParaRPr>
          </a:p>
          <a:p>
            <a:pPr algn="ctr"/>
            <a:endParaRPr lang="ru-RU" sz="2400" b="1" dirty="0">
              <a:solidFill>
                <a:schemeClr val="accent5">
                  <a:lumMod val="75000"/>
                </a:schemeClr>
              </a:solidFill>
              <a:latin typeface="Futura PT Bold" panose="020B0902020204020203" pitchFamily="34" charset="-52"/>
            </a:endParaRPr>
          </a:p>
        </p:txBody>
      </p:sp>
      <p:cxnSp>
        <p:nvCxnSpPr>
          <p:cNvPr id="10" name="Прямая соединительная линия 9"/>
          <p:cNvCxnSpPr>
            <a:cxnSpLocks/>
          </p:cNvCxnSpPr>
          <p:nvPr/>
        </p:nvCxnSpPr>
        <p:spPr>
          <a:xfrm>
            <a:off x="1361160" y="1159009"/>
            <a:ext cx="9469677" cy="1"/>
          </a:xfrm>
          <a:prstGeom prst="line">
            <a:avLst/>
          </a:prstGeom>
          <a:ln w="12700">
            <a:solidFill>
              <a:srgbClr val="3B4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C068FB5-1562-D343-BD66-7D6E84E547FC}"/>
              </a:ext>
            </a:extLst>
          </p:cNvPr>
          <p:cNvSpPr/>
          <p:nvPr/>
        </p:nvSpPr>
        <p:spPr>
          <a:xfrm>
            <a:off x="940955" y="2187140"/>
            <a:ext cx="103100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40956" y="1251986"/>
          <a:ext cx="10310096" cy="4114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436699"/>
                <a:gridCol w="5673857"/>
                <a:gridCol w="1199540"/>
              </a:tblGrid>
              <a:tr h="264376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Проблема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Решение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Экономия времени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</a:tr>
              <a:tr h="264376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Воспитатель тратит лишнее время на распределение</a:t>
                      </a:r>
                      <a:r>
                        <a:rPr lang="ru-RU" sz="1600" baseline="0" dirty="0" smtClean="0"/>
                        <a:t> детей по видам дежурств.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На доске задач расположен файл-карман для размещения персональных карточек детей, которые уже приняли участие</a:t>
                      </a:r>
                      <a:r>
                        <a:rPr lang="ru-RU" sz="1600" baseline="0" dirty="0" smtClean="0"/>
                        <a:t> в дежурстве и которые еще не дежурили.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</a:tr>
              <a:tr h="264376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Ребенок может прослушать или забыть последовательность действий во время дежурства.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Разработаны </a:t>
                      </a:r>
                      <a:r>
                        <a:rPr lang="ru-RU" sz="1600" dirty="0" err="1" smtClean="0"/>
                        <a:t>флаеры</a:t>
                      </a:r>
                      <a:r>
                        <a:rPr lang="ru-RU" sz="1600" dirty="0" smtClean="0"/>
                        <a:t> на каждый вид дежурства с символами, обозначающими последовательность действий детей во время дежурства. </a:t>
                      </a:r>
                      <a:r>
                        <a:rPr lang="ru-RU" sz="1600" dirty="0" err="1" smtClean="0"/>
                        <a:t>Флаеры</a:t>
                      </a:r>
                      <a:r>
                        <a:rPr lang="ru-RU" sz="1600" dirty="0" smtClean="0"/>
                        <a:t> размещены</a:t>
                      </a:r>
                      <a:r>
                        <a:rPr lang="ru-RU" sz="1600" baseline="0" dirty="0" smtClean="0"/>
                        <a:t> рядом с доской задач.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</a:tr>
              <a:tr h="264376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Ребенок может несколько раз уточнять у воспитателя последовательность своих действий.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Воспитатель</a:t>
                      </a:r>
                      <a:r>
                        <a:rPr lang="ru-RU" sz="1600" baseline="0" dirty="0" smtClean="0"/>
                        <a:t> проводит серию упражнений по обучению детей работе с </a:t>
                      </a:r>
                      <a:r>
                        <a:rPr lang="ru-RU" sz="1600" baseline="0" dirty="0" err="1" smtClean="0"/>
                        <a:t>флаерами</a:t>
                      </a:r>
                      <a:r>
                        <a:rPr lang="ru-RU" sz="1600" baseline="0" dirty="0" smtClean="0"/>
                        <a:t>. Ребенок пользуется </a:t>
                      </a:r>
                      <a:r>
                        <a:rPr lang="ru-RU" sz="1600" baseline="0" dirty="0" err="1" smtClean="0"/>
                        <a:t>флаером</a:t>
                      </a:r>
                      <a:r>
                        <a:rPr lang="ru-RU" sz="1600" baseline="0" dirty="0" smtClean="0"/>
                        <a:t>, в которой указана последовательность действий с помощью символов.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</a:tr>
              <a:tr h="264376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Дети долго анализируют свою деятельность.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На доске задач дети в графе «выполнено» размещают свою картинку, обозначающую вид дежурства и выбирают значок, обозначающий их собственное отношение к выполненной деятельности.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3258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6960" y="5108"/>
            <a:ext cx="10216055" cy="68894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8491" y="4495218"/>
            <a:ext cx="9550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3B4555"/>
                </a:solidFill>
                <a:effectLst/>
                <a:uLnTx/>
                <a:uFillTx/>
                <a:latin typeface="Futura PT Light" panose="020B0402020204020303" pitchFamily="34" charset="0"/>
                <a:ea typeface="+mn-ea"/>
                <a:cs typeface="+mn-cs"/>
              </a:rPr>
              <a:t>Спасибо за внимание!</a:t>
            </a:r>
            <a:endParaRPr kumimoji="0" lang="ru-RU" sz="4000" b="1" i="0" u="none" strike="noStrike" kern="1200" cap="none" spc="0" normalizeH="0" baseline="0" noProof="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rgbClr val="3B4555"/>
              </a:solidFill>
              <a:effectLst/>
              <a:uLnTx/>
              <a:uFillTx/>
              <a:latin typeface="Futura PT" charset="0"/>
              <a:ea typeface="Futura PT" charset="0"/>
              <a:cs typeface="Futura PT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0A86347-7E9E-164A-B30D-1C403B16D2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835"/>
          <a:stretch/>
        </p:blipFill>
        <p:spPr>
          <a:xfrm>
            <a:off x="338489" y="144538"/>
            <a:ext cx="1141907" cy="148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9370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974488" y="1267012"/>
            <a:ext cx="6034305" cy="0"/>
          </a:xfrm>
          <a:prstGeom prst="line">
            <a:avLst/>
          </a:prstGeom>
          <a:ln w="12700">
            <a:solidFill>
              <a:srgbClr val="3B4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C068FB5-1562-D343-BD66-7D6E84E547FC}"/>
              </a:ext>
            </a:extLst>
          </p:cNvPr>
          <p:cNvSpPr/>
          <p:nvPr/>
        </p:nvSpPr>
        <p:spPr>
          <a:xfrm>
            <a:off x="940955" y="2187140"/>
            <a:ext cx="103100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9483" y="211015"/>
            <a:ext cx="1048043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Futura PT Bold" panose="020B0902020204020203" pitchFamily="34" charset="-52"/>
              </a:rPr>
              <a:t>Паспорт проекта</a:t>
            </a:r>
          </a:p>
          <a:p>
            <a:pPr algn="ctr"/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Futura PT Bold" panose="020B0902020204020203" pitchFamily="34" charset="-52"/>
              </a:rPr>
              <a:t>«Оптимизация процесса организации дежурств в подготовительной к школе группе с использованием доски задач»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Futura PT Bold" panose="020B0902020204020203" pitchFamily="34" charset="-52"/>
            </a:endParaRPr>
          </a:p>
        </p:txBody>
      </p:sp>
      <p:pic>
        <p:nvPicPr>
          <p:cNvPr id="1026" name="Picture 2" descr="C:\Users\школа\Desktop\33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446" y="1267012"/>
            <a:ext cx="9101797" cy="54151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98518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53436" y="179234"/>
            <a:ext cx="8595093" cy="1216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3B4555"/>
                </a:solidFill>
                <a:latin typeface="Futura PT Bold" panose="020B0902020204020203" pitchFamily="34" charset="-52"/>
              </a:rPr>
              <a:t>Команда проекта</a:t>
            </a:r>
          </a:p>
          <a:p>
            <a:endParaRPr lang="ru-RU" sz="4104" dirty="0">
              <a:solidFill>
                <a:srgbClr val="3B4555"/>
              </a:solidFill>
              <a:latin typeface="Futura PT Bold" panose="020B0902020204020203" pitchFamily="34" charset="-52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824174" y="827489"/>
            <a:ext cx="6034305" cy="0"/>
          </a:xfrm>
          <a:prstGeom prst="line">
            <a:avLst/>
          </a:prstGeom>
          <a:ln w="12700">
            <a:solidFill>
              <a:srgbClr val="3B4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538F6DC-0138-442D-9597-2AC0C997F372}"/>
              </a:ext>
            </a:extLst>
          </p:cNvPr>
          <p:cNvSpPr/>
          <p:nvPr/>
        </p:nvSpPr>
        <p:spPr>
          <a:xfrm>
            <a:off x="3272536" y="1159006"/>
            <a:ext cx="6034305" cy="58538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"/>
              </a:rPr>
              <a:t>Сукалова</a:t>
            </a:r>
            <a:r>
              <a:rPr lang="ru-RU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"/>
              </a:rPr>
              <a:t> Елена Михайловна, старший воспитатель</a:t>
            </a:r>
            <a:r>
              <a:rPr lang="ru-RU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– </a:t>
            </a:r>
            <a:r>
              <a:rPr lang="ru-RU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РУКОВОДИТЕЛЬ ПРОЕКТА 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460DD9B-1A47-4970-8E35-BA03AC0AF984}"/>
              </a:ext>
            </a:extLst>
          </p:cNvPr>
          <p:cNvSpPr/>
          <p:nvPr/>
        </p:nvSpPr>
        <p:spPr>
          <a:xfrm flipH="1">
            <a:off x="3460972" y="3854548"/>
            <a:ext cx="2996092" cy="1058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"/>
              </a:rPr>
              <a:t>Сифириди</a:t>
            </a:r>
            <a:r>
              <a:rPr lang="ru-RU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"/>
              </a:rPr>
              <a:t> Елена Юрьевна, воспитатель</a:t>
            </a:r>
            <a:endParaRPr lang="ru-RU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Futura PT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18C7F769-CDC1-43A8-B80A-AD97645B01E1}"/>
              </a:ext>
            </a:extLst>
          </p:cNvPr>
          <p:cNvSpPr/>
          <p:nvPr/>
        </p:nvSpPr>
        <p:spPr>
          <a:xfrm>
            <a:off x="1167619" y="2166426"/>
            <a:ext cx="3277772" cy="9687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"/>
              </a:rPr>
              <a:t>Коньевская</a:t>
            </a:r>
            <a:r>
              <a:rPr lang="ru-RU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"/>
              </a:rPr>
              <a:t> Елена Валериевна, воспитатель</a:t>
            </a:r>
            <a:endParaRPr lang="ru-RU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Futura PT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7EE77D10-E89D-4304-8E1B-012F09915305}"/>
              </a:ext>
            </a:extLst>
          </p:cNvPr>
          <p:cNvSpPr/>
          <p:nvPr/>
        </p:nvSpPr>
        <p:spPr>
          <a:xfrm>
            <a:off x="8046719" y="2419644"/>
            <a:ext cx="3348111" cy="37366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Light"/>
              </a:rPr>
              <a:t>Торопова Наталия </a:t>
            </a:r>
            <a:r>
              <a:rPr lang="ru-RU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Light"/>
              </a:rPr>
              <a:t>Мифодьевна</a:t>
            </a: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Light"/>
              </a:rPr>
              <a:t>, воспитатель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Futura PT Light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28897855-5A0B-4817-AA28-4CBD3D1BF2CF}"/>
              </a:ext>
            </a:extLst>
          </p:cNvPr>
          <p:cNvSpPr/>
          <p:nvPr/>
        </p:nvSpPr>
        <p:spPr>
          <a:xfrm>
            <a:off x="7812559" y="3592307"/>
            <a:ext cx="3782860" cy="431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Futura PT Light"/>
            </a:endParaRPr>
          </a:p>
        </p:txBody>
      </p:sp>
      <p:pic>
        <p:nvPicPr>
          <p:cNvPr id="1026" name="Picture 2" descr="C:\Users\школа\Desktop\c035e69071_fit-in_240x0__f2426_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61748" y="1916226"/>
            <a:ext cx="1315622" cy="17541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школа\Desktop\fc2afcea39_fit-in_240x0__f2444_7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6126" y="4789635"/>
            <a:ext cx="1315622" cy="17541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школа\Desktop\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06841" y="3135208"/>
            <a:ext cx="1272919" cy="17773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6077243" y="4023905"/>
            <a:ext cx="3229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6350">
                  <a:solidFill>
                    <a:schemeClr val="tx1"/>
                  </a:solidFill>
                </a:ln>
                <a:latin typeface="Futura PT"/>
              </a:rPr>
              <a:t> </a:t>
            </a:r>
            <a:r>
              <a:rPr lang="ru-RU" dirty="0" err="1" smtClean="0">
                <a:ln w="6350">
                  <a:solidFill>
                    <a:schemeClr val="tx1"/>
                  </a:solidFill>
                </a:ln>
                <a:latin typeface="Futura PT"/>
              </a:rPr>
              <a:t>Пермякова</a:t>
            </a:r>
            <a:r>
              <a:rPr lang="ru-RU" dirty="0" smtClean="0">
                <a:ln w="6350">
                  <a:solidFill>
                    <a:schemeClr val="tx1"/>
                  </a:solidFill>
                </a:ln>
                <a:latin typeface="Futura PT"/>
              </a:rPr>
              <a:t> Ирина Николаевна, воспитатель</a:t>
            </a:r>
            <a:endParaRPr lang="ru-RU" dirty="0"/>
          </a:p>
        </p:txBody>
      </p:sp>
      <p:pic>
        <p:nvPicPr>
          <p:cNvPr id="1030" name="Picture 6" descr="C:\Users\школа\Desktop\dcf7b4a3cd_fit-in_240x0__f2417_7c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57972" y="4798233"/>
            <a:ext cx="1309173" cy="17455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1" name="Picture 7" descr="C:\Users\школа\Desktop\ыыы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87376" y="3219420"/>
            <a:ext cx="1273596" cy="16089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39381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3604" y="230973"/>
            <a:ext cx="105847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Futura PT Bold" panose="020B0902020204020203" pitchFamily="34" charset="-52"/>
              </a:rPr>
              <a:t>Составление </a:t>
            </a:r>
            <a:r>
              <a:rPr lang="ru-RU" sz="32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Futura PT Bold" panose="020B0902020204020203" pitchFamily="34" charset="-52"/>
              </a:rPr>
              <a:t>паспорта проекта</a:t>
            </a:r>
            <a:endParaRPr lang="ru-RU" sz="32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rgbClr val="0070C0"/>
              </a:solidFill>
              <a:latin typeface="Futura PT Bold" panose="020B0902020204020203" pitchFamily="34" charset="-52"/>
            </a:endParaRPr>
          </a:p>
          <a:p>
            <a:pPr algn="ctr"/>
            <a:endParaRPr lang="ru-RU" sz="2400" dirty="0">
              <a:solidFill>
                <a:srgbClr val="00B050"/>
              </a:solidFill>
              <a:latin typeface="Futura PT Bold" panose="020B0902020204020203" pitchFamily="34" charset="-52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078850" y="916283"/>
            <a:ext cx="6034305" cy="0"/>
          </a:xfrm>
          <a:prstGeom prst="line">
            <a:avLst/>
          </a:prstGeom>
          <a:ln w="12700">
            <a:solidFill>
              <a:srgbClr val="3B4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C068FB5-1562-D343-BD66-7D6E84E547FC}"/>
              </a:ext>
            </a:extLst>
          </p:cNvPr>
          <p:cNvSpPr/>
          <p:nvPr/>
        </p:nvSpPr>
        <p:spPr>
          <a:xfrm>
            <a:off x="803604" y="1331781"/>
            <a:ext cx="10584795" cy="375487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endParaRPr lang="ru-RU" sz="1400" b="1" dirty="0" smtClean="0">
              <a:solidFill>
                <a:srgbClr val="00B050"/>
              </a:solidFill>
              <a:latin typeface="Futura PT"/>
            </a:endParaRPr>
          </a:p>
          <a:p>
            <a:r>
              <a:rPr lang="ru-RU" sz="1600" b="1" dirty="0" smtClean="0">
                <a:solidFill>
                  <a:srgbClr val="00B050"/>
                </a:solidFill>
                <a:latin typeface="Futura PT"/>
              </a:rPr>
              <a:t>Вовлеченные лица и рамки проекта</a:t>
            </a:r>
          </a:p>
          <a:p>
            <a:endParaRPr lang="ru-RU" sz="1400" b="1" dirty="0" smtClean="0">
              <a:solidFill>
                <a:srgbClr val="00B050"/>
              </a:solidFill>
              <a:latin typeface="Futura PT"/>
            </a:endParaRPr>
          </a:p>
          <a:p>
            <a:r>
              <a:rPr lang="ru-RU" sz="1400" dirty="0" smtClean="0">
                <a:solidFill>
                  <a:srgbClr val="3B4555"/>
                </a:solidFill>
                <a:latin typeface="Futura PT"/>
              </a:rPr>
              <a:t>1</a:t>
            </a:r>
            <a:r>
              <a:rPr lang="ru-RU" sz="1400" b="1" dirty="0" smtClean="0">
                <a:solidFill>
                  <a:srgbClr val="4770B5"/>
                </a:solidFill>
                <a:latin typeface="Futura PT"/>
              </a:rPr>
              <a:t>. Заказчик проекта: </a:t>
            </a:r>
            <a:r>
              <a:rPr lang="ru-RU" sz="1400" dirty="0" smtClean="0">
                <a:latin typeface="Futura PT"/>
              </a:rPr>
              <a:t>Савченко С.Л., заведующий МБДОУ «Вагановский детский сад»</a:t>
            </a:r>
          </a:p>
          <a:p>
            <a:r>
              <a:rPr lang="ru-RU" sz="1400" dirty="0" smtClean="0">
                <a:solidFill>
                  <a:srgbClr val="3B4555"/>
                </a:solidFill>
                <a:latin typeface="Futura PT"/>
              </a:rPr>
              <a:t>2. </a:t>
            </a:r>
            <a:r>
              <a:rPr lang="ru-RU" sz="1400" b="1" dirty="0" smtClean="0">
                <a:solidFill>
                  <a:schemeClr val="accent1"/>
                </a:solidFill>
                <a:latin typeface="Futura PT"/>
              </a:rPr>
              <a:t>Владелец проекта:</a:t>
            </a:r>
            <a:r>
              <a:rPr lang="ru-RU" sz="1400" dirty="0" smtClean="0">
                <a:solidFill>
                  <a:srgbClr val="3B4555"/>
                </a:solidFill>
                <a:latin typeface="Futura PT"/>
              </a:rPr>
              <a:t> </a:t>
            </a:r>
            <a:r>
              <a:rPr lang="ru-RU" sz="1400" dirty="0" err="1" smtClean="0">
                <a:latin typeface="Futura PT"/>
              </a:rPr>
              <a:t>Сукалова</a:t>
            </a:r>
            <a:r>
              <a:rPr lang="ru-RU" sz="1400" dirty="0" smtClean="0">
                <a:latin typeface="Futura PT"/>
              </a:rPr>
              <a:t> Е. М., старший воспитатель 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Futura PT"/>
              </a:rPr>
              <a:t>3. </a:t>
            </a:r>
            <a:r>
              <a:rPr lang="ru-RU" sz="1400" b="1" dirty="0" smtClean="0">
                <a:solidFill>
                  <a:srgbClr val="0070C0"/>
                </a:solidFill>
                <a:latin typeface="Futura PT"/>
              </a:rPr>
              <a:t>Название процесса</a:t>
            </a:r>
            <a:r>
              <a:rPr lang="ru-RU" sz="1400" b="1" dirty="0" smtClean="0">
                <a:solidFill>
                  <a:srgbClr val="00B050"/>
                </a:solidFill>
                <a:latin typeface="Futura PT"/>
              </a:rPr>
              <a:t>: </a:t>
            </a:r>
            <a:r>
              <a:rPr lang="ru-RU" sz="1400" b="1" dirty="0" smtClean="0">
                <a:latin typeface="Futura PT"/>
              </a:rPr>
              <a:t>О</a:t>
            </a:r>
            <a:r>
              <a:rPr lang="ru-RU" sz="1400" dirty="0" smtClean="0">
                <a:latin typeface="Futura PT"/>
              </a:rPr>
              <a:t>птимизация процесса организации дежурств в подготовительной к школе группе с использованием доски задач</a:t>
            </a:r>
            <a:endParaRPr lang="ru-RU" sz="1400" dirty="0" smtClean="0">
              <a:latin typeface="Futura PT"/>
            </a:endParaRPr>
          </a:p>
          <a:p>
            <a:r>
              <a:rPr lang="ru-RU" sz="1400" dirty="0">
                <a:solidFill>
                  <a:srgbClr val="3B4555"/>
                </a:solidFill>
                <a:latin typeface="Futura PT"/>
              </a:rPr>
              <a:t>4</a:t>
            </a:r>
            <a:r>
              <a:rPr lang="ru-RU" sz="1400" dirty="0" smtClean="0">
                <a:solidFill>
                  <a:srgbClr val="3B4555"/>
                </a:solidFill>
                <a:latin typeface="Futura PT"/>
              </a:rPr>
              <a:t>. </a:t>
            </a:r>
            <a:r>
              <a:rPr lang="ru-RU" sz="1400" b="1" dirty="0" smtClean="0">
                <a:solidFill>
                  <a:schemeClr val="accent1"/>
                </a:solidFill>
                <a:latin typeface="Futura PT"/>
              </a:rPr>
              <a:t>Границы процесса: </a:t>
            </a:r>
            <a:r>
              <a:rPr lang="ru-RU" sz="1400" dirty="0" smtClean="0">
                <a:latin typeface="Futura PT"/>
              </a:rPr>
              <a:t>с утреннего группового сбора до визуального анализа ребенком своей деятельности и рефлексии на доске задач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Futura PT"/>
              </a:rPr>
              <a:t>5. Руководитель проекта: </a:t>
            </a:r>
            <a:r>
              <a:rPr lang="ru-RU" sz="1400" dirty="0" err="1" smtClean="0">
                <a:latin typeface="Futura PT"/>
              </a:rPr>
              <a:t>Сукалова</a:t>
            </a:r>
            <a:r>
              <a:rPr lang="ru-RU" sz="1400" dirty="0" smtClean="0">
                <a:latin typeface="Futura PT"/>
              </a:rPr>
              <a:t> Е.М., старший воспитатель</a:t>
            </a:r>
            <a:endParaRPr lang="ru-RU" sz="1400" dirty="0" smtClean="0">
              <a:latin typeface="Futura PT"/>
            </a:endParaRPr>
          </a:p>
          <a:p>
            <a:r>
              <a:rPr lang="ru-RU" sz="1400" dirty="0" smtClean="0">
                <a:solidFill>
                  <a:srgbClr val="3B4555"/>
                </a:solidFill>
                <a:latin typeface="Futura PT"/>
              </a:rPr>
              <a:t>6. </a:t>
            </a:r>
            <a:r>
              <a:rPr lang="ru-RU" sz="1400" b="1" dirty="0" smtClean="0">
                <a:solidFill>
                  <a:schemeClr val="accent1"/>
                </a:solidFill>
                <a:latin typeface="Futura PT"/>
              </a:rPr>
              <a:t>Команда проекта</a:t>
            </a:r>
            <a:r>
              <a:rPr lang="ru-RU" sz="1400" b="1" dirty="0" smtClean="0">
                <a:solidFill>
                  <a:schemeClr val="accent1"/>
                </a:solidFill>
                <a:latin typeface="Futura PT"/>
              </a:rPr>
              <a:t>:</a:t>
            </a:r>
            <a:endParaRPr lang="ru-RU" sz="1400" dirty="0" smtClean="0">
              <a:latin typeface="Futura PT"/>
            </a:endParaRPr>
          </a:p>
          <a:p>
            <a:r>
              <a:rPr lang="ru-RU" sz="1400" dirty="0" err="1" smtClean="0">
                <a:latin typeface="Futura PT"/>
              </a:rPr>
              <a:t>Сифириди</a:t>
            </a:r>
            <a:r>
              <a:rPr lang="ru-RU" sz="1400" dirty="0" smtClean="0">
                <a:latin typeface="Futura PT"/>
              </a:rPr>
              <a:t> Е.Ю., воспитатель, Торопова Н.Ф., </a:t>
            </a:r>
            <a:r>
              <a:rPr lang="ru-RU" sz="1400" dirty="0">
                <a:latin typeface="Futura PT"/>
              </a:rPr>
              <a:t>воспитатель</a:t>
            </a:r>
            <a:r>
              <a:rPr lang="ru-RU" sz="1400" dirty="0" smtClean="0">
                <a:latin typeface="Futura PT"/>
              </a:rPr>
              <a:t>, </a:t>
            </a:r>
          </a:p>
          <a:p>
            <a:r>
              <a:rPr lang="ru-RU" sz="1400" dirty="0" err="1" smtClean="0">
                <a:latin typeface="Futura PT"/>
              </a:rPr>
              <a:t>Коньевская</a:t>
            </a:r>
            <a:r>
              <a:rPr lang="ru-RU" sz="1400" dirty="0" smtClean="0">
                <a:latin typeface="Futura PT"/>
              </a:rPr>
              <a:t> Е.В., </a:t>
            </a:r>
            <a:r>
              <a:rPr lang="ru-RU" sz="1400" dirty="0">
                <a:latin typeface="Futura PT"/>
              </a:rPr>
              <a:t>воспитатель</a:t>
            </a:r>
            <a:r>
              <a:rPr lang="ru-RU" sz="1400" dirty="0" smtClean="0">
                <a:latin typeface="Futura PT"/>
              </a:rPr>
              <a:t>, </a:t>
            </a:r>
            <a:r>
              <a:rPr lang="ru-RU" sz="1400" dirty="0" err="1" smtClean="0">
                <a:latin typeface="Futura PT"/>
              </a:rPr>
              <a:t>Пермякова</a:t>
            </a:r>
            <a:r>
              <a:rPr lang="ru-RU" sz="1400" dirty="0" smtClean="0">
                <a:latin typeface="Futura PT"/>
              </a:rPr>
              <a:t> И.Н., воспитатель.</a:t>
            </a:r>
            <a:endParaRPr lang="ru-RU" sz="1400" dirty="0">
              <a:latin typeface="Futura PT"/>
            </a:endParaRPr>
          </a:p>
          <a:p>
            <a:endParaRPr lang="ru-RU" sz="1400" dirty="0">
              <a:ln w="6350">
                <a:solidFill>
                  <a:schemeClr val="tx1"/>
                </a:solidFill>
              </a:ln>
              <a:solidFill>
                <a:srgbClr val="3B4555"/>
              </a:solidFill>
              <a:latin typeface="Futura PT"/>
            </a:endParaRPr>
          </a:p>
          <a:p>
            <a:r>
              <a:rPr lang="ru-RU" sz="1600" b="1" dirty="0" smtClean="0">
                <a:solidFill>
                  <a:srgbClr val="00B050"/>
                </a:solidFill>
                <a:latin typeface="Futura PT"/>
              </a:rPr>
              <a:t>Обоснование выбора</a:t>
            </a:r>
          </a:p>
          <a:p>
            <a:endParaRPr lang="ru-RU" sz="1400" b="1" dirty="0" smtClean="0">
              <a:solidFill>
                <a:srgbClr val="00B050"/>
              </a:solidFill>
              <a:latin typeface="Futura PT"/>
            </a:endParaRPr>
          </a:p>
          <a:p>
            <a:r>
              <a:rPr lang="ru-RU" sz="1400" dirty="0" smtClean="0">
                <a:latin typeface="Futura PT"/>
              </a:rPr>
              <a:t>1.Трудности детей в планировании и анализе своей деятельности.</a:t>
            </a:r>
          </a:p>
          <a:p>
            <a:r>
              <a:rPr lang="ru-RU" sz="1400" dirty="0" smtClean="0">
                <a:latin typeface="Futura PT"/>
              </a:rPr>
              <a:t>2. Отсутствие визуализации действий детей.</a:t>
            </a:r>
          </a:p>
          <a:p>
            <a:r>
              <a:rPr lang="ru-RU" sz="1400" dirty="0" smtClean="0">
                <a:latin typeface="Futura PT"/>
              </a:rPr>
              <a:t>3. Трудности у детей в определении последовательности выполнения заданий.</a:t>
            </a:r>
          </a:p>
          <a:p>
            <a:pPr marL="342900" indent="-342900">
              <a:buAutoNum type="arabicPeriod"/>
            </a:pPr>
            <a:endParaRPr lang="ru-RU" sz="1400" dirty="0" smtClean="0">
              <a:latin typeface="Futura PT"/>
            </a:endParaRPr>
          </a:p>
          <a:p>
            <a:pPr marL="342900" indent="-342900">
              <a:buAutoNum type="arabicPeriod"/>
            </a:pPr>
            <a:endParaRPr lang="ru-RU" sz="1400" dirty="0">
              <a:latin typeface="Futura P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00B050"/>
              </a:solidFill>
              <a:latin typeface="Futura PT Light" panose="020B04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6569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3604" y="230973"/>
            <a:ext cx="105847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rgbClr val="3B4555"/>
              </a:solidFill>
              <a:latin typeface="Futura PT Bold" panose="020B0902020204020203" pitchFamily="34" charset="-52"/>
            </a:endParaRPr>
          </a:p>
          <a:p>
            <a:pPr algn="ctr"/>
            <a:r>
              <a:rPr lang="ru-RU" sz="32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Futura PT Bold" panose="020B0902020204020203" pitchFamily="34" charset="-52"/>
              </a:rPr>
              <a:t>Составление паспорта проекта</a:t>
            </a:r>
            <a:endParaRPr lang="ru-RU" sz="32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rgbClr val="0070C0"/>
              </a:solidFill>
              <a:latin typeface="Futura PT Bold" panose="020B0902020204020203" pitchFamily="34" charset="-52"/>
            </a:endParaRPr>
          </a:p>
          <a:p>
            <a:pPr algn="ctr"/>
            <a:endParaRPr lang="ru-RU" sz="2400" b="1" dirty="0">
              <a:solidFill>
                <a:srgbClr val="0070C0"/>
              </a:solidFill>
              <a:latin typeface="Futura PT Bold" panose="020B0902020204020203" pitchFamily="34" charset="-52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078850" y="1159006"/>
            <a:ext cx="6034305" cy="0"/>
          </a:xfrm>
          <a:prstGeom prst="line">
            <a:avLst/>
          </a:prstGeom>
          <a:ln w="12700">
            <a:solidFill>
              <a:srgbClr val="3B4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C068FB5-1562-D343-BD66-7D6E84E547FC}"/>
              </a:ext>
            </a:extLst>
          </p:cNvPr>
          <p:cNvSpPr/>
          <p:nvPr/>
        </p:nvSpPr>
        <p:spPr>
          <a:xfrm>
            <a:off x="803604" y="1331781"/>
            <a:ext cx="10584795" cy="606319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latin typeface="Futura PT"/>
              </a:rPr>
              <a:t>Цели и плановый эффект</a:t>
            </a:r>
          </a:p>
          <a:p>
            <a:pPr algn="ctr"/>
            <a:endParaRPr lang="ru-RU" sz="1600" b="1" dirty="0" smtClean="0">
              <a:solidFill>
                <a:srgbClr val="00B050"/>
              </a:solidFill>
              <a:latin typeface="Futura PT"/>
            </a:endParaRPr>
          </a:p>
          <a:p>
            <a:pPr algn="ctr"/>
            <a:endParaRPr lang="ru-RU" sz="1600" b="1" dirty="0">
              <a:solidFill>
                <a:srgbClr val="00B050"/>
              </a:solidFill>
              <a:latin typeface="Futura PT"/>
            </a:endParaRPr>
          </a:p>
          <a:p>
            <a:pPr algn="ctr"/>
            <a:endParaRPr lang="ru-RU" sz="1600" b="1" dirty="0" smtClean="0">
              <a:solidFill>
                <a:srgbClr val="00B050"/>
              </a:solidFill>
              <a:latin typeface="Futura PT"/>
            </a:endParaRPr>
          </a:p>
          <a:p>
            <a:pPr algn="ctr"/>
            <a:endParaRPr lang="ru-RU" sz="1600" b="1" dirty="0">
              <a:solidFill>
                <a:srgbClr val="00B050"/>
              </a:solidFill>
              <a:latin typeface="Futura PT"/>
            </a:endParaRPr>
          </a:p>
          <a:p>
            <a:pPr algn="ctr"/>
            <a:endParaRPr lang="ru-RU" sz="1600" b="1" dirty="0" smtClean="0">
              <a:solidFill>
                <a:srgbClr val="00B050"/>
              </a:solidFill>
              <a:latin typeface="Futura PT"/>
            </a:endParaRPr>
          </a:p>
          <a:p>
            <a:pPr algn="ctr"/>
            <a:endParaRPr lang="ru-RU" sz="1600" b="1" dirty="0">
              <a:solidFill>
                <a:srgbClr val="00B050"/>
              </a:solidFill>
              <a:latin typeface="Futura PT"/>
            </a:endParaRPr>
          </a:p>
          <a:p>
            <a:pPr algn="ctr"/>
            <a:endParaRPr lang="ru-RU" sz="1600" b="1" dirty="0" smtClean="0">
              <a:solidFill>
                <a:srgbClr val="00B050"/>
              </a:solidFill>
              <a:latin typeface="Futura PT"/>
            </a:endParaRPr>
          </a:p>
          <a:p>
            <a:pPr algn="ctr"/>
            <a:endParaRPr lang="ru-RU" sz="1600" b="1" dirty="0" smtClean="0">
              <a:solidFill>
                <a:srgbClr val="00B050"/>
              </a:solidFill>
              <a:latin typeface="Futura PT"/>
            </a:endParaRPr>
          </a:p>
          <a:p>
            <a:endParaRPr lang="ru-RU" sz="1400" b="1" dirty="0" smtClean="0">
              <a:solidFill>
                <a:srgbClr val="00B050"/>
              </a:solidFill>
              <a:latin typeface="Futura PT"/>
            </a:endParaRPr>
          </a:p>
          <a:p>
            <a:endParaRPr lang="ru-RU" sz="1400" dirty="0" smtClean="0">
              <a:solidFill>
                <a:srgbClr val="3B4555"/>
              </a:solidFill>
              <a:latin typeface="Futura PT"/>
            </a:endParaRPr>
          </a:p>
          <a:p>
            <a:endParaRPr lang="ru-RU" sz="1400" dirty="0">
              <a:solidFill>
                <a:srgbClr val="3B4555"/>
              </a:solidFill>
              <a:latin typeface="Futura PT"/>
            </a:endParaRPr>
          </a:p>
          <a:p>
            <a:pPr algn="ctr"/>
            <a:endParaRPr lang="ru-RU" sz="1400" b="1" dirty="0" smtClean="0">
              <a:solidFill>
                <a:srgbClr val="00B050"/>
              </a:solidFill>
              <a:latin typeface="Futura PT"/>
            </a:endParaRP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Futura PT"/>
              </a:rPr>
              <a:t>Эффекты</a:t>
            </a:r>
            <a:endParaRPr lang="ru-RU" b="1" dirty="0">
              <a:solidFill>
                <a:srgbClr val="00B050"/>
              </a:solidFill>
              <a:latin typeface="Futura PT"/>
            </a:endParaRPr>
          </a:p>
          <a:p>
            <a:pPr algn="ctr"/>
            <a:endParaRPr lang="ru-RU" dirty="0" smtClean="0">
              <a:solidFill>
                <a:srgbClr val="3B4555"/>
              </a:solidFill>
              <a:latin typeface="Futura PT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Futura PT"/>
              </a:rPr>
              <a:t>Повышение эффективности деятельности дошкольников в планировании и оценке результатов деятельности в течении дня.</a:t>
            </a:r>
          </a:p>
          <a:p>
            <a:r>
              <a:rPr lang="ru-RU" dirty="0" smtClean="0">
                <a:latin typeface="Futura PT"/>
              </a:rPr>
              <a:t>-    </a:t>
            </a:r>
            <a:r>
              <a:rPr lang="ru-RU" dirty="0" smtClean="0">
                <a:latin typeface="Futura PT"/>
              </a:rPr>
              <a:t>Развитие способности детей в определении последовательности выполнения заданий с </a:t>
            </a:r>
            <a:r>
              <a:rPr lang="ru-RU" dirty="0" smtClean="0">
                <a:latin typeface="Futura PT"/>
              </a:rPr>
              <a:t>             помощью </a:t>
            </a:r>
            <a:r>
              <a:rPr lang="ru-RU" dirty="0" smtClean="0">
                <a:latin typeface="Futura PT"/>
              </a:rPr>
              <a:t>символов.</a:t>
            </a:r>
          </a:p>
          <a:p>
            <a:pPr marL="342900" indent="-342900">
              <a:buAutoNum type="arabicPeriod"/>
            </a:pPr>
            <a:endParaRPr lang="ru-RU" sz="1400" dirty="0">
              <a:latin typeface="Futura P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00B050"/>
              </a:solidFill>
              <a:latin typeface="Futura PT Light" panose="020B04020202040203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48719180"/>
              </p:ext>
            </p:extLst>
          </p:nvPr>
        </p:nvGraphicFramePr>
        <p:xfrm>
          <a:off x="1951463" y="1931946"/>
          <a:ext cx="8208537" cy="221407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36179">
                  <a:extLst>
                    <a:ext uri="{9D8B030D-6E8A-4147-A177-3AD203B41FA5}">
                      <a16:colId xmlns:a16="http://schemas.microsoft.com/office/drawing/2014/main" xmlns="" val="104822741"/>
                    </a:ext>
                  </a:extLst>
                </a:gridCol>
                <a:gridCol w="2736179">
                  <a:extLst>
                    <a:ext uri="{9D8B030D-6E8A-4147-A177-3AD203B41FA5}">
                      <a16:colId xmlns:a16="http://schemas.microsoft.com/office/drawing/2014/main" xmlns="" val="3344573671"/>
                    </a:ext>
                  </a:extLst>
                </a:gridCol>
                <a:gridCol w="2736179">
                  <a:extLst>
                    <a:ext uri="{9D8B030D-6E8A-4147-A177-3AD203B41FA5}">
                      <a16:colId xmlns:a16="http://schemas.microsoft.com/office/drawing/2014/main" xmlns="" val="3655393367"/>
                    </a:ext>
                  </a:extLst>
                </a:gridCol>
              </a:tblGrid>
              <a:tr h="476717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цели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Текущий 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Целевой показатель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44435683"/>
                  </a:ext>
                </a:extLst>
              </a:tr>
              <a:tr h="94088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dirty="0" smtClean="0"/>
                        <a:t>1. Процесс</a:t>
                      </a:r>
                      <a:r>
                        <a:rPr lang="ru-RU" baseline="0" dirty="0" smtClean="0"/>
                        <a:t> организации дежурства детьми.</a:t>
                      </a:r>
                    </a:p>
                    <a:p>
                      <a:pPr marL="0" indent="0">
                        <a:buNone/>
                      </a:pPr>
                      <a:endParaRPr lang="ru-RU" baseline="0" dirty="0" smtClean="0"/>
                    </a:p>
                    <a:p>
                      <a:pPr marL="0" indent="0">
                        <a:buNone/>
                      </a:pPr>
                      <a:r>
                        <a:rPr lang="ru-RU" baseline="0" dirty="0" smtClean="0"/>
                        <a:t>2. Анализ выполненных действий.</a:t>
                      </a:r>
                    </a:p>
                    <a:p>
                      <a:pPr marL="0" indent="0">
                        <a:buNone/>
                      </a:pPr>
                      <a:endParaRPr lang="ru-RU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 мин</a:t>
                      </a:r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10 мин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6-7 мин</a:t>
                      </a:r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2 мин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6038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90855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3604" y="297881"/>
            <a:ext cx="105847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3B4555"/>
                </a:solidFill>
                <a:latin typeface="Futura PT Bold" panose="020B0902020204020203" pitchFamily="34" charset="-52"/>
              </a:rPr>
              <a:t>К</a:t>
            </a:r>
            <a:r>
              <a:rPr lang="ru-RU" sz="3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3B4555"/>
                </a:solidFill>
                <a:latin typeface="Futura PT Bold"/>
              </a:rPr>
              <a:t>арта</a:t>
            </a:r>
            <a:r>
              <a:rPr lang="ru-RU" sz="3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3B4555"/>
                </a:solidFill>
                <a:latin typeface="Futura PT Bold" panose="020B0902020204020203" pitchFamily="34" charset="-52"/>
              </a:rPr>
              <a:t> текущего состояния процесса</a:t>
            </a:r>
          </a:p>
          <a:p>
            <a:pPr algn="ctr"/>
            <a:endParaRPr lang="ru-RU" sz="2400" dirty="0">
              <a:solidFill>
                <a:srgbClr val="3B4555"/>
              </a:solidFill>
              <a:latin typeface="Futura PT Bold" panose="020B0902020204020203" pitchFamily="34" charset="-52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078850" y="916283"/>
            <a:ext cx="6034305" cy="0"/>
          </a:xfrm>
          <a:prstGeom prst="line">
            <a:avLst/>
          </a:prstGeom>
          <a:ln w="12700">
            <a:solidFill>
              <a:srgbClr val="3B4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C068FB5-1562-D343-BD66-7D6E84E547FC}"/>
              </a:ext>
            </a:extLst>
          </p:cNvPr>
          <p:cNvSpPr/>
          <p:nvPr/>
        </p:nvSpPr>
        <p:spPr>
          <a:xfrm>
            <a:off x="940955" y="2187140"/>
            <a:ext cx="103100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7011" y="1343879"/>
            <a:ext cx="2002420" cy="14473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477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ysClr val="windowText" lastClr="000000"/>
              </a:solidFill>
              <a:latin typeface="Futura PT Bold"/>
            </a:endParaRPr>
          </a:p>
          <a:p>
            <a:pPr algn="ctr"/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Bold"/>
              </a:rPr>
              <a:t>Утренний групповой сбор. </a:t>
            </a:r>
          </a:p>
          <a:p>
            <a:pPr algn="ctr"/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Bold"/>
              </a:rPr>
              <a:t>Воспитатель распределяет детей по видам дежурств </a:t>
            </a:r>
          </a:p>
          <a:p>
            <a:pPr algn="ctr"/>
            <a:r>
              <a:rPr lang="ru-RU" sz="1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Futura PT Bold"/>
              </a:rPr>
              <a:t>3 мин </a:t>
            </a:r>
            <a:endParaRPr lang="ru-RU" sz="1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Futura PT 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84121" y="1343878"/>
            <a:ext cx="2002420" cy="144731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477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Bold"/>
              </a:rPr>
              <a:t>Воспитатель знакомит дежурных по столовой с их обязанностями и последовательностью действий </a:t>
            </a:r>
          </a:p>
          <a:p>
            <a:pPr algn="ctr"/>
            <a:r>
              <a:rPr lang="ru-RU" sz="1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Futura PT Bold"/>
              </a:rPr>
              <a:t>3 мин </a:t>
            </a:r>
            <a:endParaRPr lang="ru-RU" sz="1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Futura PT Bold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49861" y="1370887"/>
            <a:ext cx="2002420" cy="14203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477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ln>
                <a:solidFill>
                  <a:schemeClr val="tx1"/>
                </a:solidFill>
              </a:ln>
            </a:endParaRPr>
          </a:p>
          <a:p>
            <a:pPr algn="ctr"/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Bold"/>
              </a:rPr>
              <a:t>Воспитатель знакомит дежурных на занятиях с их обязанностями и последовательностью действий </a:t>
            </a:r>
          </a:p>
          <a:p>
            <a:pPr algn="ctr"/>
            <a:r>
              <a:rPr lang="ru-RU" sz="1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Futura PT Bold"/>
              </a:rPr>
              <a:t>3 мин </a:t>
            </a:r>
            <a:endParaRPr lang="ru-RU" sz="1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Futura PT Bold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6444" y="3209332"/>
            <a:ext cx="2002420" cy="14584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477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Bold"/>
              </a:rPr>
              <a:t>Ребенок  уточняет у воспитателя свои действия во время дежурства </a:t>
            </a:r>
          </a:p>
          <a:p>
            <a:pPr algn="ctr"/>
            <a:r>
              <a:rPr lang="ru-RU" sz="1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Futura PT Bold"/>
              </a:rPr>
              <a:t>2 мин </a:t>
            </a:r>
            <a:endParaRPr lang="ru-RU" sz="1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Futura PT Bold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85337" y="3209334"/>
            <a:ext cx="2002420" cy="15666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477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Bold"/>
              </a:rPr>
              <a:t>Воспитатель знакомит дежурных в уголке природы с их обязанностями и последовательностью действий </a:t>
            </a:r>
          </a:p>
          <a:p>
            <a:pPr algn="ctr"/>
            <a:r>
              <a:rPr lang="ru-RU" sz="1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Futura PT Bold"/>
              </a:rPr>
              <a:t>3 мин </a:t>
            </a:r>
            <a:endParaRPr lang="ru-RU" sz="1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Futura PT Bold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6444" y="5316885"/>
            <a:ext cx="2002420" cy="14029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477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Bold"/>
              </a:rPr>
              <a:t>Итоговый сбор. </a:t>
            </a:r>
          </a:p>
          <a:p>
            <a:pPr algn="ctr"/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Bold"/>
              </a:rPr>
              <a:t>Дети вместе с воспитателем анализируют выполнения дежурства </a:t>
            </a:r>
          </a:p>
          <a:p>
            <a:pPr algn="ctr"/>
            <a:r>
              <a:rPr lang="ru-RU" sz="1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Futura PT Bold"/>
              </a:rPr>
              <a:t>3 мин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82322" y="3209334"/>
            <a:ext cx="2002420" cy="15666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rgbClr val="477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sz="12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Bold"/>
              </a:rPr>
              <a:t>Ребенок  выполняет действия, часто прибегая к помощи  воспитателя </a:t>
            </a:r>
          </a:p>
          <a:p>
            <a:pPr algn="ctr"/>
            <a:r>
              <a:rPr lang="ru-RU" sz="1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Futura PT Bold"/>
              </a:rPr>
              <a:t>3 мин </a:t>
            </a:r>
            <a:endParaRPr lang="ru-RU" sz="1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Futura PT Bold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80360" y="2432374"/>
            <a:ext cx="339071" cy="358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Futura PT Bold"/>
              </a:rPr>
              <a:t>1</a:t>
            </a:r>
            <a:endParaRPr lang="ru-RU" b="1" dirty="0">
              <a:solidFill>
                <a:schemeClr val="bg1"/>
              </a:solidFill>
              <a:latin typeface="Futura PT Bold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259793" y="4308927"/>
            <a:ext cx="339071" cy="358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945672" y="4443724"/>
            <a:ext cx="339071" cy="358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349895" y="6361009"/>
            <a:ext cx="339071" cy="358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047470" y="2432374"/>
            <a:ext cx="339071" cy="358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Futura PT Bold"/>
              </a:rPr>
              <a:t>2</a:t>
            </a:r>
            <a:endParaRPr lang="ru-RU" b="1" dirty="0">
              <a:solidFill>
                <a:schemeClr val="bg1"/>
              </a:solidFill>
              <a:latin typeface="Futura PT Bold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613210" y="2432374"/>
            <a:ext cx="339071" cy="358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b="1" dirty="0">
              <a:solidFill>
                <a:srgbClr val="FF0000"/>
              </a:solidFill>
              <a:latin typeface="Futura PT Bold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782745" y="4417192"/>
            <a:ext cx="339071" cy="358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4" name="Пятно 1 23"/>
          <p:cNvSpPr/>
          <p:nvPr/>
        </p:nvSpPr>
        <p:spPr>
          <a:xfrm>
            <a:off x="2124318" y="1159006"/>
            <a:ext cx="474546" cy="532911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Futura PT Bold"/>
              </a:rPr>
              <a:t>1</a:t>
            </a:r>
            <a:endParaRPr lang="ru-RU" b="1" dirty="0">
              <a:latin typeface="Futura PT Bold"/>
            </a:endParaRPr>
          </a:p>
        </p:txBody>
      </p:sp>
      <p:sp>
        <p:nvSpPr>
          <p:cNvPr id="25" name="Пятно 1 24"/>
          <p:cNvSpPr/>
          <p:nvPr/>
        </p:nvSpPr>
        <p:spPr>
          <a:xfrm>
            <a:off x="7545472" y="1104431"/>
            <a:ext cx="474546" cy="532911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Futura PT Bold"/>
              </a:rPr>
              <a:t>2</a:t>
            </a:r>
            <a:endParaRPr lang="ru-RU" b="1" dirty="0">
              <a:latin typeface="Futura PT Bold"/>
            </a:endParaRPr>
          </a:p>
        </p:txBody>
      </p:sp>
      <p:sp>
        <p:nvSpPr>
          <p:cNvPr id="26" name="Пятно 1 25"/>
          <p:cNvSpPr/>
          <p:nvPr/>
        </p:nvSpPr>
        <p:spPr>
          <a:xfrm>
            <a:off x="5047470" y="1159006"/>
            <a:ext cx="474546" cy="532911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Futura PT Bold"/>
              </a:rPr>
              <a:t>2</a:t>
            </a:r>
            <a:endParaRPr lang="ru-RU" b="1" dirty="0">
              <a:latin typeface="Futura PT Bold"/>
            </a:endParaRPr>
          </a:p>
        </p:txBody>
      </p:sp>
      <p:sp>
        <p:nvSpPr>
          <p:cNvPr id="27" name="Пятно 1 26"/>
          <p:cNvSpPr/>
          <p:nvPr/>
        </p:nvSpPr>
        <p:spPr>
          <a:xfrm>
            <a:off x="2214420" y="5122622"/>
            <a:ext cx="474546" cy="532911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Futura PT Bold"/>
              </a:rPr>
              <a:t>4</a:t>
            </a:r>
            <a:endParaRPr lang="ru-RU" b="1" dirty="0">
              <a:latin typeface="Futura PT Bold"/>
            </a:endParaRPr>
          </a:p>
        </p:txBody>
      </p:sp>
      <p:sp>
        <p:nvSpPr>
          <p:cNvPr id="28" name="Пятно 1 27"/>
          <p:cNvSpPr/>
          <p:nvPr/>
        </p:nvSpPr>
        <p:spPr>
          <a:xfrm>
            <a:off x="2180360" y="3089248"/>
            <a:ext cx="474546" cy="532911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3</a:t>
            </a:r>
            <a:endParaRPr lang="ru-RU" b="1" dirty="0"/>
          </a:p>
        </p:txBody>
      </p:sp>
      <p:sp>
        <p:nvSpPr>
          <p:cNvPr id="29" name="Пятно 1 28"/>
          <p:cNvSpPr/>
          <p:nvPr/>
        </p:nvSpPr>
        <p:spPr>
          <a:xfrm>
            <a:off x="4911994" y="3082248"/>
            <a:ext cx="474546" cy="532911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Futura PT Bold"/>
              </a:rPr>
              <a:t>3</a:t>
            </a:r>
            <a:endParaRPr lang="ru-RU" b="1" dirty="0">
              <a:latin typeface="Futura PT Bold"/>
            </a:endParaRPr>
          </a:p>
        </p:txBody>
      </p:sp>
      <p:sp>
        <p:nvSpPr>
          <p:cNvPr id="30" name="Пятно 1 29"/>
          <p:cNvSpPr/>
          <p:nvPr/>
        </p:nvSpPr>
        <p:spPr>
          <a:xfrm>
            <a:off x="7647270" y="3057644"/>
            <a:ext cx="474546" cy="532911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Futura PT Bold"/>
              </a:rPr>
              <a:t>2</a:t>
            </a:r>
            <a:endParaRPr lang="ru-RU" b="1" dirty="0">
              <a:latin typeface="Futura PT Bold"/>
            </a:endParaRPr>
          </a:p>
        </p:txBody>
      </p:sp>
      <p:sp>
        <p:nvSpPr>
          <p:cNvPr id="31" name="Пятно 1 30"/>
          <p:cNvSpPr/>
          <p:nvPr/>
        </p:nvSpPr>
        <p:spPr>
          <a:xfrm>
            <a:off x="8356936" y="5485444"/>
            <a:ext cx="474546" cy="532911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2" name="Пятно 1 31"/>
          <p:cNvSpPr/>
          <p:nvPr/>
        </p:nvSpPr>
        <p:spPr>
          <a:xfrm>
            <a:off x="8356936" y="4007747"/>
            <a:ext cx="474546" cy="532911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3" name="Пятно 1 32"/>
          <p:cNvSpPr/>
          <p:nvPr/>
        </p:nvSpPr>
        <p:spPr>
          <a:xfrm>
            <a:off x="8356937" y="2791189"/>
            <a:ext cx="474546" cy="532911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4" name="Пятно 1 33"/>
          <p:cNvSpPr/>
          <p:nvPr/>
        </p:nvSpPr>
        <p:spPr>
          <a:xfrm>
            <a:off x="8356937" y="1784899"/>
            <a:ext cx="474546" cy="532911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Futura PT Bold"/>
              </a:rPr>
              <a:t>1</a:t>
            </a:r>
            <a:endParaRPr lang="ru-RU" dirty="0">
              <a:latin typeface="Futura PT Bold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831483" y="1370887"/>
            <a:ext cx="31367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400" dirty="0" smtClean="0">
                <a:latin typeface="Futura PT Bold"/>
              </a:rPr>
              <a:t>Воспитатель тратит лишнее время на распределение детей по видам дежурств </a:t>
            </a:r>
            <a:endParaRPr lang="ru-RU" sz="1400" dirty="0">
              <a:latin typeface="Futura PT Bold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831482" y="2432374"/>
            <a:ext cx="31367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200" dirty="0" smtClean="0">
                <a:latin typeface="Futura PT Bold"/>
              </a:rPr>
              <a:t>Ребенок может отвлечься и прослушать (или не понять) последовательность действий дежурства </a:t>
            </a:r>
            <a:endParaRPr lang="ru-RU" sz="1200" dirty="0">
              <a:latin typeface="Futura PT Bold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831482" y="3714519"/>
            <a:ext cx="31367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200" dirty="0" smtClean="0">
                <a:latin typeface="Futura PT Bold"/>
              </a:rPr>
              <a:t>Ребенок может несколько раз уточнять у воспитателя последовательность своих действий </a:t>
            </a:r>
            <a:endParaRPr lang="ru-RU" sz="1200" dirty="0">
              <a:latin typeface="Futura PT Bold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831483" y="5095025"/>
            <a:ext cx="31367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200" dirty="0" smtClean="0">
                <a:latin typeface="Futura PT Bold"/>
              </a:rPr>
              <a:t>Дети долго анализируют свою деятельность и свое отношение к выполненной деятельности </a:t>
            </a:r>
            <a:endParaRPr lang="ru-RU" sz="1200" dirty="0">
              <a:latin typeface="Futura PT Bold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431322" y="5301625"/>
            <a:ext cx="318188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600" dirty="0" smtClean="0">
                <a:latin typeface="Futura PT Bold"/>
              </a:rPr>
              <a:t>ВПП (время протекания процесса): </a:t>
            </a:r>
          </a:p>
          <a:p>
            <a:r>
              <a:rPr lang="ru-RU" sz="1600" dirty="0" smtClean="0">
                <a:latin typeface="Futura PT Bold"/>
              </a:rPr>
              <a:t>20 МИН </a:t>
            </a:r>
            <a:endParaRPr lang="ru-RU" sz="1600" dirty="0">
              <a:latin typeface="Futura PT Bold"/>
            </a:endParaRPr>
          </a:p>
        </p:txBody>
      </p:sp>
      <p:sp>
        <p:nvSpPr>
          <p:cNvPr id="40" name="Стрелка вправо 39"/>
          <p:cNvSpPr/>
          <p:nvPr/>
        </p:nvSpPr>
        <p:spPr>
          <a:xfrm>
            <a:off x="2756703" y="1876789"/>
            <a:ext cx="525619" cy="509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Стрелка вправо 42"/>
          <p:cNvSpPr/>
          <p:nvPr/>
        </p:nvSpPr>
        <p:spPr>
          <a:xfrm rot="10800000">
            <a:off x="2680441" y="3518225"/>
            <a:ext cx="525619" cy="509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Стрелка вправо 43"/>
          <p:cNvSpPr/>
          <p:nvPr/>
        </p:nvSpPr>
        <p:spPr>
          <a:xfrm>
            <a:off x="5424242" y="1824228"/>
            <a:ext cx="525619" cy="509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Стрелка вправо 44"/>
          <p:cNvSpPr/>
          <p:nvPr/>
        </p:nvSpPr>
        <p:spPr>
          <a:xfrm rot="5400000">
            <a:off x="1322849" y="4783936"/>
            <a:ext cx="525619" cy="509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Стрелка вправо 45"/>
          <p:cNvSpPr/>
          <p:nvPr/>
        </p:nvSpPr>
        <p:spPr>
          <a:xfrm rot="5400000">
            <a:off x="6815226" y="2784082"/>
            <a:ext cx="392205" cy="4582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Стрелка вправо 46"/>
          <p:cNvSpPr/>
          <p:nvPr/>
        </p:nvSpPr>
        <p:spPr>
          <a:xfrm rot="10800000">
            <a:off x="5386541" y="3672082"/>
            <a:ext cx="525619" cy="509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58163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3604" y="297881"/>
            <a:ext cx="105847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3B4555"/>
                </a:solidFill>
                <a:latin typeface="Futura PT Bold" panose="020B0902020204020203" pitchFamily="34" charset="-52"/>
              </a:rPr>
              <a:t>Пирамида проблем</a:t>
            </a:r>
          </a:p>
          <a:p>
            <a:pPr algn="ctr"/>
            <a:endParaRPr lang="ru-RU" sz="2400" dirty="0">
              <a:solidFill>
                <a:srgbClr val="3B4555"/>
              </a:solidFill>
              <a:latin typeface="Futura PT Bold" panose="020B0902020204020203" pitchFamily="34" charset="-52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078850" y="916283"/>
            <a:ext cx="6034305" cy="0"/>
          </a:xfrm>
          <a:prstGeom prst="line">
            <a:avLst/>
          </a:prstGeom>
          <a:ln w="12700">
            <a:solidFill>
              <a:srgbClr val="3B4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C068FB5-1562-D343-BD66-7D6E84E547FC}"/>
              </a:ext>
            </a:extLst>
          </p:cNvPr>
          <p:cNvSpPr/>
          <p:nvPr/>
        </p:nvSpPr>
        <p:spPr>
          <a:xfrm>
            <a:off x="940955" y="2187140"/>
            <a:ext cx="103100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xmlns="" id="{BB0E51F4-6683-486D-828A-441F28358AC4}"/>
              </a:ext>
            </a:extLst>
          </p:cNvPr>
          <p:cNvSpPr/>
          <p:nvPr/>
        </p:nvSpPr>
        <p:spPr bwMode="auto">
          <a:xfrm>
            <a:off x="2558346" y="916283"/>
            <a:ext cx="1619759" cy="1328579"/>
          </a:xfrm>
          <a:prstGeom prst="triangle">
            <a:avLst>
              <a:gd name="adj" fmla="val 49251"/>
            </a:avLst>
          </a:prstGeom>
          <a:solidFill>
            <a:schemeClr val="accent6">
              <a:lumMod val="40000"/>
              <a:lumOff val="60000"/>
              <a:alpha val="21961"/>
            </a:schemeClr>
          </a:solidFill>
          <a:ln w="9525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>
              <a:latin typeface="Arial" charset="0"/>
            </a:endParaRPr>
          </a:p>
        </p:txBody>
      </p:sp>
      <p:sp>
        <p:nvSpPr>
          <p:cNvPr id="8" name="Трапеция 7">
            <a:extLst>
              <a:ext uri="{FF2B5EF4-FFF2-40B4-BE49-F238E27FC236}">
                <a16:creationId xmlns:a16="http://schemas.microsoft.com/office/drawing/2014/main" xmlns="" id="{FEA94B5E-3ECA-46F3-8242-90F1BA3E4187}"/>
              </a:ext>
            </a:extLst>
          </p:cNvPr>
          <p:cNvSpPr/>
          <p:nvPr/>
        </p:nvSpPr>
        <p:spPr bwMode="auto">
          <a:xfrm>
            <a:off x="-21265" y="4015771"/>
            <a:ext cx="6697639" cy="2500553"/>
          </a:xfrm>
          <a:prstGeom prst="trapezoid">
            <a:avLst>
              <a:gd name="adj" fmla="val 59506"/>
            </a:avLst>
          </a:prstGeom>
          <a:solidFill>
            <a:schemeClr val="accent6">
              <a:lumMod val="75000"/>
              <a:alpha val="47843"/>
            </a:schemeClr>
          </a:solidFill>
          <a:ln w="9525" cap="flat" cmpd="sng" algn="ctr">
            <a:solidFill>
              <a:srgbClr val="0033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400" dirty="0" smtClean="0">
                <a:latin typeface="Futura PT"/>
              </a:rPr>
              <a:t>1. Воспитатель тратит лишнее время на распределение детей по видам дежурств.</a:t>
            </a:r>
          </a:p>
          <a:p>
            <a:pPr algn="just"/>
            <a:r>
              <a:rPr lang="ru-RU" sz="1400" dirty="0" smtClean="0">
                <a:latin typeface="Futura PT"/>
              </a:rPr>
              <a:t>2. Ребенок может отвлечься и прослушать (или не понять) последовательность действий дежурства.</a:t>
            </a:r>
          </a:p>
          <a:p>
            <a:pPr algn="just"/>
            <a:r>
              <a:rPr lang="ru-RU" sz="1400" dirty="0" smtClean="0">
                <a:latin typeface="Futura PT"/>
              </a:rPr>
              <a:t>3. Ребенок может несколько раз уточнять у воспитателя последовательность своих действий.</a:t>
            </a:r>
          </a:p>
          <a:p>
            <a:pPr algn="just"/>
            <a:r>
              <a:rPr lang="ru-RU" sz="1400" dirty="0" smtClean="0">
                <a:latin typeface="Futura PT"/>
              </a:rPr>
              <a:t>4. Дети долго анализируют свою деятельность и свое отношение к выполненной деятельности.</a:t>
            </a:r>
          </a:p>
          <a:p>
            <a:pPr algn="just"/>
            <a:endParaRPr lang="ru-RU" sz="1400" dirty="0" smtClean="0">
              <a:latin typeface="Futura PT"/>
            </a:endParaRPr>
          </a:p>
          <a:p>
            <a:pPr algn="just"/>
            <a:endParaRPr lang="ru-RU" sz="1400" dirty="0" smtClean="0">
              <a:latin typeface="Futura PT"/>
            </a:endParaRPr>
          </a:p>
          <a:p>
            <a:pPr algn="just"/>
            <a:endParaRPr lang="ru-RU" sz="1400" dirty="0" smtClean="0">
              <a:latin typeface="Futura PT"/>
            </a:endParaRPr>
          </a:p>
          <a:p>
            <a:pPr algn="just"/>
            <a:endParaRPr lang="ru-RU" sz="1400" dirty="0">
              <a:latin typeface="Futura PT"/>
            </a:endParaRPr>
          </a:p>
        </p:txBody>
      </p:sp>
      <p:sp>
        <p:nvSpPr>
          <p:cNvPr id="9" name="Трапеция 8">
            <a:extLst>
              <a:ext uri="{FF2B5EF4-FFF2-40B4-BE49-F238E27FC236}">
                <a16:creationId xmlns:a16="http://schemas.microsoft.com/office/drawing/2014/main" xmlns="" id="{59DC12A3-C1E8-4DAD-AB54-B0A685CCA0A8}"/>
              </a:ext>
            </a:extLst>
          </p:cNvPr>
          <p:cNvSpPr/>
          <p:nvPr/>
        </p:nvSpPr>
        <p:spPr bwMode="auto">
          <a:xfrm>
            <a:off x="1483212" y="2261400"/>
            <a:ext cx="3703543" cy="1767347"/>
          </a:xfrm>
          <a:prstGeom prst="trapezoid">
            <a:avLst>
              <a:gd name="adj" fmla="val 59506"/>
            </a:avLst>
          </a:prstGeom>
          <a:solidFill>
            <a:schemeClr val="accent6">
              <a:lumMod val="60000"/>
              <a:lumOff val="40000"/>
              <a:alpha val="47843"/>
            </a:schemeClr>
          </a:solidFill>
          <a:ln w="9525" cap="flat" cmpd="sng" algn="ctr">
            <a:solidFill>
              <a:srgbClr val="0033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>
              <a:latin typeface="Arial" charset="0"/>
            </a:endParaRPr>
          </a:p>
        </p:txBody>
      </p:sp>
      <p:sp>
        <p:nvSpPr>
          <p:cNvPr id="24" name="Стрелка влево 23"/>
          <p:cNvSpPr/>
          <p:nvPr/>
        </p:nvSpPr>
        <p:spPr>
          <a:xfrm>
            <a:off x="6676374" y="4495464"/>
            <a:ext cx="4037428" cy="12801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Futura PT"/>
              </a:rPr>
              <a:t>МБДОУ «Вагановский детский сад»</a:t>
            </a:r>
            <a:endParaRPr lang="ru-RU" b="1" dirty="0">
              <a:latin typeface="Arial" charset="0"/>
            </a:endParaRPr>
          </a:p>
        </p:txBody>
      </p:sp>
      <p:sp>
        <p:nvSpPr>
          <p:cNvPr id="25" name="Стрелка влево 24"/>
          <p:cNvSpPr/>
          <p:nvPr/>
        </p:nvSpPr>
        <p:spPr>
          <a:xfrm>
            <a:off x="6676374" y="2468493"/>
            <a:ext cx="4037428" cy="12801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Futura PT"/>
              </a:rPr>
              <a:t>Министерство образования и науки Кузбасса </a:t>
            </a:r>
            <a:endParaRPr lang="ru-RU" b="1" dirty="0">
              <a:latin typeface="Arial" charset="0"/>
            </a:endParaRPr>
          </a:p>
        </p:txBody>
      </p:sp>
      <p:sp>
        <p:nvSpPr>
          <p:cNvPr id="26" name="Стрелка влево 25"/>
          <p:cNvSpPr/>
          <p:nvPr/>
        </p:nvSpPr>
        <p:spPr>
          <a:xfrm>
            <a:off x="6676374" y="981240"/>
            <a:ext cx="4037428" cy="12801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Futura PT"/>
              </a:rPr>
              <a:t>Министерство  просвещения РФ</a:t>
            </a:r>
            <a:endParaRPr lang="ru-RU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5855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6445" y="337625"/>
            <a:ext cx="106546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 smtClean="0"/>
          </a:p>
          <a:p>
            <a:pPr algn="ctr"/>
            <a:endParaRPr lang="ru-RU" sz="2400" dirty="0">
              <a:solidFill>
                <a:srgbClr val="3B4555"/>
              </a:solidFill>
              <a:latin typeface="Futura PT Bold" panose="020B0902020204020203" pitchFamily="34" charset="-52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C068FB5-1562-D343-BD66-7D6E84E547FC}"/>
              </a:ext>
            </a:extLst>
          </p:cNvPr>
          <p:cNvSpPr/>
          <p:nvPr/>
        </p:nvSpPr>
        <p:spPr>
          <a:xfrm>
            <a:off x="940955" y="2187140"/>
            <a:ext cx="103100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1691" y="1983099"/>
            <a:ext cx="2142201" cy="16368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sz="1200" dirty="0" smtClean="0">
                <a:latin typeface="Futura PT Bold"/>
              </a:rPr>
              <a:t>Утренний групповой сбор. </a:t>
            </a:r>
          </a:p>
          <a:p>
            <a:pPr algn="ctr"/>
            <a:r>
              <a:rPr lang="ru-RU" sz="1200" dirty="0" smtClean="0">
                <a:latin typeface="Futura PT Bold"/>
              </a:rPr>
              <a:t>Воспитатель на доске задач распределяет детей по видам дежурств, используя персональные карточки </a:t>
            </a:r>
          </a:p>
          <a:p>
            <a:pPr algn="ctr"/>
            <a:r>
              <a:rPr lang="ru-RU" sz="1200" dirty="0" smtClean="0">
                <a:ln>
                  <a:solidFill>
                    <a:srgbClr val="FF0000"/>
                  </a:solidFill>
                </a:ln>
                <a:latin typeface="Futura PT Bold"/>
              </a:rPr>
              <a:t>1 мин </a:t>
            </a:r>
            <a:endParaRPr lang="ru-RU" sz="1200" dirty="0">
              <a:ln>
                <a:solidFill>
                  <a:srgbClr val="FF0000"/>
                </a:solidFill>
              </a:ln>
              <a:latin typeface="Futura PT Bold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47269" y="1983099"/>
            <a:ext cx="2179799" cy="16368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sz="1200" dirty="0" smtClean="0">
                <a:latin typeface="Futura PT Bold"/>
              </a:rPr>
              <a:t>Ребенок , назначенный дежурным, знакомится с видом своего дежурства с помощью визуализации на доске задач </a:t>
            </a:r>
          </a:p>
          <a:p>
            <a:pPr algn="ctr"/>
            <a:r>
              <a:rPr lang="ru-RU" sz="1200" dirty="0" smtClean="0">
                <a:ln>
                  <a:solidFill>
                    <a:srgbClr val="FF0000"/>
                  </a:solidFill>
                </a:ln>
              </a:rPr>
              <a:t>1 мин</a:t>
            </a:r>
            <a:endParaRPr lang="ru-RU" sz="1200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05549" y="1983099"/>
            <a:ext cx="2209770" cy="16368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sz="1200" dirty="0" smtClean="0">
                <a:latin typeface="Futura PT Bold"/>
              </a:rPr>
              <a:t>Ребенок выполняет действия, соответствующие своему дежурству согласно последовательности действий, указанных на </a:t>
            </a:r>
            <a:r>
              <a:rPr lang="ru-RU" sz="1200" dirty="0" err="1" smtClean="0">
                <a:latin typeface="Futura PT Bold"/>
              </a:rPr>
              <a:t>флаере</a:t>
            </a:r>
            <a:r>
              <a:rPr lang="ru-RU" sz="1200" dirty="0" smtClean="0">
                <a:latin typeface="Futura PT Bold"/>
              </a:rPr>
              <a:t> </a:t>
            </a:r>
          </a:p>
          <a:p>
            <a:pPr algn="ctr"/>
            <a:r>
              <a:rPr lang="ru-RU" sz="1200" dirty="0" smtClean="0">
                <a:ln>
                  <a:solidFill>
                    <a:srgbClr val="FF0000"/>
                  </a:solidFill>
                </a:ln>
                <a:latin typeface="Futura PT Bold"/>
              </a:rPr>
              <a:t>4 мин</a:t>
            </a:r>
            <a:endParaRPr lang="ru-RU" sz="1200" dirty="0">
              <a:ln>
                <a:solidFill>
                  <a:srgbClr val="FF0000"/>
                </a:solidFill>
              </a:ln>
              <a:latin typeface="Futura PT Bold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18917" y="1983099"/>
            <a:ext cx="2332133" cy="1636838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pPr algn="ctr"/>
            <a:r>
              <a:rPr lang="ru-RU" sz="1200" dirty="0" smtClean="0">
                <a:latin typeface="Futura PT Bold"/>
              </a:rPr>
              <a:t>Итоговый сбор </a:t>
            </a:r>
          </a:p>
          <a:p>
            <a:pPr algn="ctr"/>
            <a:r>
              <a:rPr lang="ru-RU" sz="1200" dirty="0" smtClean="0">
                <a:latin typeface="Futura PT Bold"/>
              </a:rPr>
              <a:t>Визуальный анализ ребенком своей деятельности и рефлексия (свое отношение к выполненной деятельности) на доске задач </a:t>
            </a:r>
          </a:p>
          <a:p>
            <a:pPr algn="ctr"/>
            <a:r>
              <a:rPr lang="ru-RU" sz="1200" dirty="0" smtClean="0">
                <a:ln>
                  <a:solidFill>
                    <a:srgbClr val="FF0000"/>
                  </a:solidFill>
                </a:ln>
                <a:latin typeface="Futura PT Bold"/>
              </a:rPr>
              <a:t>1 мин</a:t>
            </a:r>
            <a:endParaRPr lang="ru-RU" sz="1200" dirty="0">
              <a:ln>
                <a:solidFill>
                  <a:srgbClr val="FF0000"/>
                </a:solidFill>
              </a:ln>
              <a:latin typeface="Futura PT Bold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2621650" y="2594071"/>
            <a:ext cx="525619" cy="509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5479930" y="2594071"/>
            <a:ext cx="525619" cy="509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право 19"/>
          <p:cNvSpPr/>
          <p:nvPr/>
        </p:nvSpPr>
        <p:spPr>
          <a:xfrm>
            <a:off x="8369596" y="2594071"/>
            <a:ext cx="525619" cy="5097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 rot="10800000" flipV="1">
            <a:off x="1814731" y="5057166"/>
            <a:ext cx="499403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1600" b="1" dirty="0" smtClean="0">
                <a:latin typeface="Futura PT Bold"/>
              </a:rPr>
              <a:t>ВПП (время протекания процесса): 7 мин.</a:t>
            </a:r>
            <a:endParaRPr lang="ru-RU" sz="1600" b="1" dirty="0">
              <a:latin typeface="Futura PT Bold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617785" y="337625"/>
            <a:ext cx="81451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3B4555"/>
                </a:solidFill>
                <a:latin typeface="Futura PT Bold" panose="020B0902020204020203" pitchFamily="34" charset="-52"/>
              </a:rPr>
              <a:t>Карта целевого состояния процесса</a:t>
            </a:r>
            <a:endParaRPr lang="ru-RU" sz="3200" dirty="0">
              <a:solidFill>
                <a:srgbClr val="3B4555"/>
              </a:solidFill>
              <a:latin typeface="Futura PT Bold" panose="020B0902020204020203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2668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1265" y="-42529"/>
            <a:ext cx="617709" cy="1201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3604" y="297881"/>
            <a:ext cx="99300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3B4555"/>
                </a:solidFill>
                <a:latin typeface="Futura PT Bold" panose="020B0902020204020203" pitchFamily="34" charset="-52"/>
              </a:rPr>
              <a:t>План мероприятий по устранению </a:t>
            </a:r>
            <a:r>
              <a:rPr lang="ru-RU" sz="32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3B4555"/>
                </a:solidFill>
                <a:latin typeface="Futura PT Bold" panose="020B0902020204020203" pitchFamily="34" charset="-52"/>
              </a:rPr>
              <a:t>проблем</a:t>
            </a:r>
          </a:p>
          <a:p>
            <a:pPr algn="ctr"/>
            <a:endParaRPr lang="ru-RU" sz="32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rgbClr val="3B4555"/>
              </a:solidFill>
              <a:latin typeface="Futura PT Bold" panose="020B0902020204020203" pitchFamily="34" charset="-52"/>
            </a:endParaRPr>
          </a:p>
          <a:p>
            <a:pPr algn="ctr"/>
            <a:endParaRPr lang="ru-RU" sz="2400" dirty="0">
              <a:solidFill>
                <a:srgbClr val="3B4555"/>
              </a:solidFill>
              <a:latin typeface="Futura PT Bold" panose="020B0902020204020203" pitchFamily="34" charset="-52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078850" y="916283"/>
            <a:ext cx="6034305" cy="0"/>
          </a:xfrm>
          <a:prstGeom prst="line">
            <a:avLst/>
          </a:prstGeom>
          <a:ln w="12700">
            <a:solidFill>
              <a:srgbClr val="3B45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C068FB5-1562-D343-BD66-7D6E84E547FC}"/>
              </a:ext>
            </a:extLst>
          </p:cNvPr>
          <p:cNvSpPr/>
          <p:nvPr/>
        </p:nvSpPr>
        <p:spPr>
          <a:xfrm>
            <a:off x="940955" y="2187140"/>
            <a:ext cx="103100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3B4555"/>
              </a:solidFill>
              <a:latin typeface="Futura PT Light" panose="020B0402020204020303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40955" y="1744431"/>
          <a:ext cx="10310095" cy="395885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64288"/>
                <a:gridCol w="858129"/>
                <a:gridCol w="4763640"/>
                <a:gridCol w="2062019"/>
                <a:gridCol w="2062019"/>
              </a:tblGrid>
              <a:tr h="88273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№ежа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Мероприятия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Начало работ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Окончание работ</a:t>
                      </a:r>
                      <a:endParaRPr lang="ru-RU" dirty="0">
                        <a:latin typeface="Futura PT Bold"/>
                      </a:endParaRPr>
                    </a:p>
                  </a:txBody>
                  <a:tcPr/>
                </a:tc>
              </a:tr>
              <a:tr h="88273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Создание доски задач в группе, персональных карточек детей для размещения на доске задач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01.03.2021 </a:t>
                      </a:r>
                    </a:p>
                    <a:p>
                      <a:pPr algn="ctr"/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09.03.2021 </a:t>
                      </a:r>
                    </a:p>
                    <a:p>
                      <a:pPr algn="ctr"/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</a:tr>
              <a:tr h="88273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2,3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Разработка </a:t>
                      </a:r>
                      <a:r>
                        <a:rPr lang="ru-RU" sz="1600" dirty="0" err="1" smtClean="0"/>
                        <a:t>флаеров</a:t>
                      </a:r>
                      <a:r>
                        <a:rPr lang="ru-RU" sz="1600" dirty="0" smtClean="0"/>
                        <a:t> на каждый вид</a:t>
                      </a:r>
                      <a:r>
                        <a:rPr lang="ru-RU" sz="1600" baseline="0" dirty="0" smtClean="0"/>
                        <a:t> дежурства с символами, обозначающими последовательность действий детей во время дежурства.</a:t>
                      </a:r>
                    </a:p>
                    <a:p>
                      <a:r>
                        <a:rPr lang="ru-RU" sz="1600" baseline="0" dirty="0" smtClean="0"/>
                        <a:t>Проведение серии упражнений по обучению детей работе с </a:t>
                      </a:r>
                      <a:r>
                        <a:rPr lang="ru-RU" sz="1600" baseline="0" dirty="0" err="1" smtClean="0"/>
                        <a:t>флаерами</a:t>
                      </a:r>
                      <a:r>
                        <a:rPr lang="ru-RU" sz="1600" baseline="0" dirty="0" smtClean="0"/>
                        <a:t>.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10.03.2021 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aseline="0" dirty="0" smtClean="0"/>
                        <a:t>26.03.2021 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</a:tr>
              <a:tr h="88273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Futura PT Bold"/>
                        </a:rPr>
                        <a:t>4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Изготовление смайликов,</a:t>
                      </a:r>
                      <a:r>
                        <a:rPr lang="ru-RU" sz="1600" baseline="0" dirty="0" smtClean="0"/>
                        <a:t> отражающих настроение ребенка после дежурства.</a:t>
                      </a:r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24.03.2021 </a:t>
                      </a:r>
                    </a:p>
                    <a:p>
                      <a:pPr algn="ctr"/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25.03.2021 </a:t>
                      </a:r>
                    </a:p>
                    <a:p>
                      <a:pPr algn="ctr"/>
                      <a:endParaRPr lang="ru-RU" sz="1600" dirty="0">
                        <a:latin typeface="Futura PT Bold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379222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945</TotalTime>
  <Words>987</Words>
  <Application>Microsoft Office PowerPoint</Application>
  <PresentationFormat>Произвольный</PresentationFormat>
  <Paragraphs>234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школа</cp:lastModifiedBy>
  <cp:revision>106</cp:revision>
  <dcterms:created xsi:type="dcterms:W3CDTF">2019-04-02T07:58:05Z</dcterms:created>
  <dcterms:modified xsi:type="dcterms:W3CDTF">2021-06-11T08:55:34Z</dcterms:modified>
</cp:coreProperties>
</file>