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0" r:id="rId2"/>
    <p:sldId id="299" r:id="rId3"/>
    <p:sldId id="262" r:id="rId4"/>
    <p:sldId id="295" r:id="rId5"/>
    <p:sldId id="282" r:id="rId6"/>
    <p:sldId id="283" r:id="rId7"/>
    <p:sldId id="284" r:id="rId8"/>
    <p:sldId id="297" r:id="rId9"/>
    <p:sldId id="289" r:id="rId10"/>
    <p:sldId id="292" r:id="rId11"/>
    <p:sldId id="298" r:id="rId12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94" y="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B4C739-F05B-4293-B9A8-9554AC5AEADD}" type="doc">
      <dgm:prSet loTypeId="urn:microsoft.com/office/officeart/2005/8/layout/pyramid1" loCatId="pyramid" qsTypeId="urn:microsoft.com/office/officeart/2005/8/quickstyle/3d2" qsCatId="3D" csTypeId="urn:microsoft.com/office/officeart/2005/8/colors/accent1_3" csCatId="accent1" phldr="1"/>
      <dgm:spPr/>
    </dgm:pt>
    <dgm:pt modelId="{3E156C22-469D-4557-899A-62FA5873AB6D}">
      <dgm:prSet phldrT="[Текст]"/>
      <dgm:spPr/>
      <dgm:t>
        <a:bodyPr/>
        <a:lstStyle/>
        <a:p>
          <a:r>
            <a:rPr lang="ru-RU" dirty="0" smtClean="0"/>
            <a:t>Федеральный уровень</a:t>
          </a:r>
          <a:endParaRPr lang="ru-RU" dirty="0"/>
        </a:p>
      </dgm:t>
    </dgm:pt>
    <dgm:pt modelId="{E38B9D46-C79E-4DB5-979E-5E12B753D8B1}" type="parTrans" cxnId="{84737562-440D-46FC-AC2A-2BE565B94E89}">
      <dgm:prSet/>
      <dgm:spPr/>
      <dgm:t>
        <a:bodyPr/>
        <a:lstStyle/>
        <a:p>
          <a:endParaRPr lang="ru-RU"/>
        </a:p>
      </dgm:t>
    </dgm:pt>
    <dgm:pt modelId="{0326061A-572B-4105-BF0C-EABCB368F635}" type="sibTrans" cxnId="{84737562-440D-46FC-AC2A-2BE565B94E89}">
      <dgm:prSet/>
      <dgm:spPr/>
      <dgm:t>
        <a:bodyPr/>
        <a:lstStyle/>
        <a:p>
          <a:endParaRPr lang="ru-RU"/>
        </a:p>
      </dgm:t>
    </dgm:pt>
    <dgm:pt modelId="{46B87C55-FB7E-4484-A42D-FD1AD7E677B6}">
      <dgm:prSet phldrT="[Текст]"/>
      <dgm:spPr/>
      <dgm:t>
        <a:bodyPr/>
        <a:lstStyle/>
        <a:p>
          <a:r>
            <a:rPr lang="ru-RU" dirty="0" smtClean="0"/>
            <a:t>Региональный уровень</a:t>
          </a:r>
          <a:endParaRPr lang="ru-RU" dirty="0"/>
        </a:p>
      </dgm:t>
    </dgm:pt>
    <dgm:pt modelId="{CABECE8B-A24E-47EE-9A74-4C3CB44B4AEC}" type="parTrans" cxnId="{4057BBEF-CD47-4B6F-8326-EF1B3DB55AA8}">
      <dgm:prSet/>
      <dgm:spPr/>
      <dgm:t>
        <a:bodyPr/>
        <a:lstStyle/>
        <a:p>
          <a:endParaRPr lang="ru-RU"/>
        </a:p>
      </dgm:t>
    </dgm:pt>
    <dgm:pt modelId="{34D6922C-F663-4448-8D0D-9CB610B2C1EC}" type="sibTrans" cxnId="{4057BBEF-CD47-4B6F-8326-EF1B3DB55AA8}">
      <dgm:prSet/>
      <dgm:spPr/>
      <dgm:t>
        <a:bodyPr/>
        <a:lstStyle/>
        <a:p>
          <a:endParaRPr lang="ru-RU"/>
        </a:p>
      </dgm:t>
    </dgm:pt>
    <dgm:pt modelId="{1AC21790-A7D4-4B5B-8678-A491427AA4CE}">
      <dgm:prSet phldrT="[Текст]"/>
      <dgm:spPr/>
      <dgm:t>
        <a:bodyPr/>
        <a:lstStyle/>
        <a:p>
          <a:r>
            <a:rPr lang="ru-RU" dirty="0" smtClean="0"/>
            <a:t>Уровень ОИВ</a:t>
          </a:r>
          <a:endParaRPr lang="ru-RU" dirty="0"/>
        </a:p>
      </dgm:t>
    </dgm:pt>
    <dgm:pt modelId="{A7D78A86-E780-4A60-942C-55FF3C84AE43}" type="parTrans" cxnId="{A978AF10-4105-4819-ADCE-BD2F58CA36E4}">
      <dgm:prSet/>
      <dgm:spPr/>
      <dgm:t>
        <a:bodyPr/>
        <a:lstStyle/>
        <a:p>
          <a:endParaRPr lang="ru-RU"/>
        </a:p>
      </dgm:t>
    </dgm:pt>
    <dgm:pt modelId="{6B384FF9-A1CF-4D80-848B-FC401E74DA53}" type="sibTrans" cxnId="{A978AF10-4105-4819-ADCE-BD2F58CA36E4}">
      <dgm:prSet/>
      <dgm:spPr/>
      <dgm:t>
        <a:bodyPr/>
        <a:lstStyle/>
        <a:p>
          <a:endParaRPr lang="ru-RU"/>
        </a:p>
      </dgm:t>
    </dgm:pt>
    <dgm:pt modelId="{080FD20E-F521-497B-B720-93C564263A78}" type="pres">
      <dgm:prSet presAssocID="{9BB4C739-F05B-4293-B9A8-9554AC5AEADD}" presName="Name0" presStyleCnt="0">
        <dgm:presLayoutVars>
          <dgm:dir/>
          <dgm:animLvl val="lvl"/>
          <dgm:resizeHandles val="exact"/>
        </dgm:presLayoutVars>
      </dgm:prSet>
      <dgm:spPr/>
    </dgm:pt>
    <dgm:pt modelId="{19C0404D-2684-4970-A069-244B340E2469}" type="pres">
      <dgm:prSet presAssocID="{3E156C22-469D-4557-899A-62FA5873AB6D}" presName="Name8" presStyleCnt="0"/>
      <dgm:spPr/>
    </dgm:pt>
    <dgm:pt modelId="{D808C9AB-3061-44F8-BCAE-034F87645264}" type="pres">
      <dgm:prSet presAssocID="{3E156C22-469D-4557-899A-62FA5873AB6D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2F404-14B1-4EA8-9CAD-398629E735F4}" type="pres">
      <dgm:prSet presAssocID="{3E156C22-469D-4557-899A-62FA5873AB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7CAA55-5651-47E5-9A3C-0A6A3D425F40}" type="pres">
      <dgm:prSet presAssocID="{46B87C55-FB7E-4484-A42D-FD1AD7E677B6}" presName="Name8" presStyleCnt="0"/>
      <dgm:spPr/>
    </dgm:pt>
    <dgm:pt modelId="{1C8D388A-0A92-4824-8690-EAD1BC6F705B}" type="pres">
      <dgm:prSet presAssocID="{46B87C55-FB7E-4484-A42D-FD1AD7E677B6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3B2DFF-5FF2-48E0-AF13-49FEFA29B2C3}" type="pres">
      <dgm:prSet presAssocID="{46B87C55-FB7E-4484-A42D-FD1AD7E677B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0A1C9D-4030-474B-91E1-268CBA82622C}" type="pres">
      <dgm:prSet presAssocID="{1AC21790-A7D4-4B5B-8678-A491427AA4CE}" presName="Name8" presStyleCnt="0"/>
      <dgm:spPr/>
    </dgm:pt>
    <dgm:pt modelId="{F8D17BC6-6A3E-41E9-8009-70624EF64770}" type="pres">
      <dgm:prSet presAssocID="{1AC21790-A7D4-4B5B-8678-A491427AA4CE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895C1D-6C25-4E35-BFDE-1888C630524B}" type="pres">
      <dgm:prSet presAssocID="{1AC21790-A7D4-4B5B-8678-A491427AA4C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D5C401-B823-435C-96C2-BED4E279D8B1}" type="presOf" srcId="{9BB4C739-F05B-4293-B9A8-9554AC5AEADD}" destId="{080FD20E-F521-497B-B720-93C564263A78}" srcOrd="0" destOrd="0" presId="urn:microsoft.com/office/officeart/2005/8/layout/pyramid1"/>
    <dgm:cxn modelId="{08B3CF6B-A3A1-4241-9A6E-205BD9F7B262}" type="presOf" srcId="{3E156C22-469D-4557-899A-62FA5873AB6D}" destId="{D808C9AB-3061-44F8-BCAE-034F87645264}" srcOrd="0" destOrd="0" presId="urn:microsoft.com/office/officeart/2005/8/layout/pyramid1"/>
    <dgm:cxn modelId="{1A34E99F-764E-4A26-8983-6BE761C2330A}" type="presOf" srcId="{46B87C55-FB7E-4484-A42D-FD1AD7E677B6}" destId="{3A3B2DFF-5FF2-48E0-AF13-49FEFA29B2C3}" srcOrd="1" destOrd="0" presId="urn:microsoft.com/office/officeart/2005/8/layout/pyramid1"/>
    <dgm:cxn modelId="{84737562-440D-46FC-AC2A-2BE565B94E89}" srcId="{9BB4C739-F05B-4293-B9A8-9554AC5AEADD}" destId="{3E156C22-469D-4557-899A-62FA5873AB6D}" srcOrd="0" destOrd="0" parTransId="{E38B9D46-C79E-4DB5-979E-5E12B753D8B1}" sibTransId="{0326061A-572B-4105-BF0C-EABCB368F635}"/>
    <dgm:cxn modelId="{B303D131-BD09-4BEE-8EF0-8863E0A42492}" type="presOf" srcId="{46B87C55-FB7E-4484-A42D-FD1AD7E677B6}" destId="{1C8D388A-0A92-4824-8690-EAD1BC6F705B}" srcOrd="0" destOrd="0" presId="urn:microsoft.com/office/officeart/2005/8/layout/pyramid1"/>
    <dgm:cxn modelId="{E612F163-3A3F-44D1-BBDC-4800F779D219}" type="presOf" srcId="{3E156C22-469D-4557-899A-62FA5873AB6D}" destId="{F0D2F404-14B1-4EA8-9CAD-398629E735F4}" srcOrd="1" destOrd="0" presId="urn:microsoft.com/office/officeart/2005/8/layout/pyramid1"/>
    <dgm:cxn modelId="{1E563404-EF9A-48DF-89DF-4CBDEA78817D}" type="presOf" srcId="{1AC21790-A7D4-4B5B-8678-A491427AA4CE}" destId="{F8D17BC6-6A3E-41E9-8009-70624EF64770}" srcOrd="0" destOrd="0" presId="urn:microsoft.com/office/officeart/2005/8/layout/pyramid1"/>
    <dgm:cxn modelId="{A978AF10-4105-4819-ADCE-BD2F58CA36E4}" srcId="{9BB4C739-F05B-4293-B9A8-9554AC5AEADD}" destId="{1AC21790-A7D4-4B5B-8678-A491427AA4CE}" srcOrd="2" destOrd="0" parTransId="{A7D78A86-E780-4A60-942C-55FF3C84AE43}" sibTransId="{6B384FF9-A1CF-4D80-848B-FC401E74DA53}"/>
    <dgm:cxn modelId="{FCB36B5E-6884-4B90-BA7C-1A509A7D06E3}" type="presOf" srcId="{1AC21790-A7D4-4B5B-8678-A491427AA4CE}" destId="{8B895C1D-6C25-4E35-BFDE-1888C630524B}" srcOrd="1" destOrd="0" presId="urn:microsoft.com/office/officeart/2005/8/layout/pyramid1"/>
    <dgm:cxn modelId="{4057BBEF-CD47-4B6F-8326-EF1B3DB55AA8}" srcId="{9BB4C739-F05B-4293-B9A8-9554AC5AEADD}" destId="{46B87C55-FB7E-4484-A42D-FD1AD7E677B6}" srcOrd="1" destOrd="0" parTransId="{CABECE8B-A24E-47EE-9A74-4C3CB44B4AEC}" sibTransId="{34D6922C-F663-4448-8D0D-9CB610B2C1EC}"/>
    <dgm:cxn modelId="{3A5A2E01-572B-49C7-90D5-2A2E39E0C0FC}" type="presParOf" srcId="{080FD20E-F521-497B-B720-93C564263A78}" destId="{19C0404D-2684-4970-A069-244B340E2469}" srcOrd="0" destOrd="0" presId="urn:microsoft.com/office/officeart/2005/8/layout/pyramid1"/>
    <dgm:cxn modelId="{5A3633D8-8454-47EB-A9AF-C80278F0E4F7}" type="presParOf" srcId="{19C0404D-2684-4970-A069-244B340E2469}" destId="{D808C9AB-3061-44F8-BCAE-034F87645264}" srcOrd="0" destOrd="0" presId="urn:microsoft.com/office/officeart/2005/8/layout/pyramid1"/>
    <dgm:cxn modelId="{FDD88847-75CB-4DB9-839D-5DDE680930BC}" type="presParOf" srcId="{19C0404D-2684-4970-A069-244B340E2469}" destId="{F0D2F404-14B1-4EA8-9CAD-398629E735F4}" srcOrd="1" destOrd="0" presId="urn:microsoft.com/office/officeart/2005/8/layout/pyramid1"/>
    <dgm:cxn modelId="{9D10F2ED-A3C1-47DE-96C2-E99368073F13}" type="presParOf" srcId="{080FD20E-F521-497B-B720-93C564263A78}" destId="{107CAA55-5651-47E5-9A3C-0A6A3D425F40}" srcOrd="1" destOrd="0" presId="urn:microsoft.com/office/officeart/2005/8/layout/pyramid1"/>
    <dgm:cxn modelId="{B56FBEB4-7AFD-41B3-9AA2-9EB914B5D358}" type="presParOf" srcId="{107CAA55-5651-47E5-9A3C-0A6A3D425F40}" destId="{1C8D388A-0A92-4824-8690-EAD1BC6F705B}" srcOrd="0" destOrd="0" presId="urn:microsoft.com/office/officeart/2005/8/layout/pyramid1"/>
    <dgm:cxn modelId="{17B27FD9-96AB-430E-BDCF-A45FD40F0D71}" type="presParOf" srcId="{107CAA55-5651-47E5-9A3C-0A6A3D425F40}" destId="{3A3B2DFF-5FF2-48E0-AF13-49FEFA29B2C3}" srcOrd="1" destOrd="0" presId="urn:microsoft.com/office/officeart/2005/8/layout/pyramid1"/>
    <dgm:cxn modelId="{148C4823-50F7-4473-9159-7FC51C5BC804}" type="presParOf" srcId="{080FD20E-F521-497B-B720-93C564263A78}" destId="{840A1C9D-4030-474B-91E1-268CBA82622C}" srcOrd="2" destOrd="0" presId="urn:microsoft.com/office/officeart/2005/8/layout/pyramid1"/>
    <dgm:cxn modelId="{E2FB0275-6909-4076-9E45-101DCFDE90D0}" type="presParOf" srcId="{840A1C9D-4030-474B-91E1-268CBA82622C}" destId="{F8D17BC6-6A3E-41E9-8009-70624EF64770}" srcOrd="0" destOrd="0" presId="urn:microsoft.com/office/officeart/2005/8/layout/pyramid1"/>
    <dgm:cxn modelId="{9FC42523-AD36-47C7-B039-1BB963125C15}" type="presParOf" srcId="{840A1C9D-4030-474B-91E1-268CBA82622C}" destId="{8B895C1D-6C25-4E35-BFDE-1888C630524B}" srcOrd="1" destOrd="0" presId="urn:microsoft.com/office/officeart/2005/8/layout/pyramid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08C9AB-3061-44F8-BCAE-034F87645264}">
      <dsp:nvSpPr>
        <dsp:cNvPr id="0" name=""/>
        <dsp:cNvSpPr/>
      </dsp:nvSpPr>
      <dsp:spPr>
        <a:xfrm>
          <a:off x="1272141" y="0"/>
          <a:ext cx="1272141" cy="1728192"/>
        </a:xfrm>
        <a:prstGeom prst="trapezoid">
          <a:avLst>
            <a:gd name="adj" fmla="val 5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Федеральный уровень</a:t>
          </a:r>
          <a:endParaRPr lang="ru-RU" sz="1600" kern="1200" dirty="0"/>
        </a:p>
      </dsp:txBody>
      <dsp:txXfrm>
        <a:off x="1272141" y="0"/>
        <a:ext cx="1272141" cy="1728192"/>
      </dsp:txXfrm>
    </dsp:sp>
    <dsp:sp modelId="{1C8D388A-0A92-4824-8690-EAD1BC6F705B}">
      <dsp:nvSpPr>
        <dsp:cNvPr id="0" name=""/>
        <dsp:cNvSpPr/>
      </dsp:nvSpPr>
      <dsp:spPr>
        <a:xfrm>
          <a:off x="636070" y="1728191"/>
          <a:ext cx="2544282" cy="1728192"/>
        </a:xfrm>
        <a:prstGeom prst="trapezoid">
          <a:avLst>
            <a:gd name="adj" fmla="val 36806"/>
          </a:avLst>
        </a:prstGeom>
        <a:gradFill rotWithShape="0">
          <a:gsLst>
            <a:gs pos="0">
              <a:schemeClr val="accent1">
                <a:shade val="80000"/>
                <a:hueOff val="153123"/>
                <a:satOff val="-2196"/>
                <a:lumOff val="12807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53123"/>
                <a:satOff val="-2196"/>
                <a:lumOff val="12807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53123"/>
                <a:satOff val="-2196"/>
                <a:lumOff val="1280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Региональный уровень</a:t>
          </a:r>
          <a:endParaRPr lang="ru-RU" sz="1600" kern="1200" dirty="0"/>
        </a:p>
      </dsp:txBody>
      <dsp:txXfrm>
        <a:off x="1081320" y="1728191"/>
        <a:ext cx="1653783" cy="1728192"/>
      </dsp:txXfrm>
    </dsp:sp>
    <dsp:sp modelId="{F8D17BC6-6A3E-41E9-8009-70624EF64770}">
      <dsp:nvSpPr>
        <dsp:cNvPr id="0" name=""/>
        <dsp:cNvSpPr/>
      </dsp:nvSpPr>
      <dsp:spPr>
        <a:xfrm>
          <a:off x="0" y="3456383"/>
          <a:ext cx="3816424" cy="1728192"/>
        </a:xfrm>
        <a:prstGeom prst="trapezoid">
          <a:avLst>
            <a:gd name="adj" fmla="val 36806"/>
          </a:avLst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Уровень ОИВ</a:t>
          </a:r>
          <a:endParaRPr lang="ru-RU" sz="1600" kern="1200" dirty="0"/>
        </a:p>
      </dsp:txBody>
      <dsp:txXfrm>
        <a:off x="667874" y="3456383"/>
        <a:ext cx="2480675" cy="1728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5EDEE1C-717A-4A7E-9338-145FD257A55A}" type="datetimeFigureOut">
              <a:rPr lang="ru-RU"/>
              <a:pPr>
                <a:defRPr/>
              </a:pPr>
              <a:t>17.10.2022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04E948F-EA9E-4FB4-9C27-62821574D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A951922-98A2-4D6C-9290-F66B41E2D31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0F268-C518-4110-9A80-340AC0290FB8}" type="datetime1">
              <a:rPr lang="ru-RU"/>
              <a:pPr>
                <a:defRPr/>
              </a:pPr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B8ECB-EF60-4A99-B42B-C662F1B6EB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826C2-26CD-4EF9-9A9A-0DFC95051C2F}" type="datetime1">
              <a:rPr lang="ru-RU"/>
              <a:pPr>
                <a:defRPr/>
              </a:pPr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3F85B-F8D7-475C-ACCD-E86802D582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D3E8E-2C84-4210-B932-71CBF9F25A5C}" type="datetime1">
              <a:rPr lang="ru-RU"/>
              <a:pPr>
                <a:defRPr/>
              </a:pPr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CBEE2-26F3-4C60-866A-5ED120395F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BD4E5-3F5B-47E7-A3E3-037805078A27}" type="datetime1">
              <a:rPr lang="ru-RU"/>
              <a:pPr>
                <a:defRPr/>
              </a:pPr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72A14-14DA-4ABD-8D5D-CB7A3D53A3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4DC89-7BB8-4EB0-B50D-0F2D95F41E86}" type="datetime1">
              <a:rPr lang="ru-RU"/>
              <a:pPr>
                <a:defRPr/>
              </a:pPr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A007D-D888-4749-89B7-7C711F34BA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A7A06-E9C6-47ED-8E8C-5CA1ADB8A2CF}" type="datetime1">
              <a:rPr lang="ru-RU"/>
              <a:pPr>
                <a:defRPr/>
              </a:pPr>
              <a:t>17.10.2022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C39FA-EF0D-4DBE-A179-0B1ABC4276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D5BDF-9DB3-45E4-8943-72C6025BF0EB}" type="datetime1">
              <a:rPr lang="ru-RU"/>
              <a:pPr>
                <a:defRPr/>
              </a:pPr>
              <a:t>17.10.2022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5D5DA-62F9-4747-B13C-CFEC942262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B8374-1DC4-42B1-B073-53322F236E97}" type="datetime1">
              <a:rPr lang="ru-RU"/>
              <a:pPr>
                <a:defRPr/>
              </a:pPr>
              <a:t>17.10.2022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DF7DD-0AB0-4C89-91EE-8CCAE69263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F3A3B-B861-4B06-89A4-01962981B9B0}" type="datetime1">
              <a:rPr lang="ru-RU"/>
              <a:pPr>
                <a:defRPr/>
              </a:pPr>
              <a:t>17.10.2022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27D34-7786-40F0-86D9-2095DB7C65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F24B3-C885-49DD-9C40-A3285B9C4904}" type="datetime1">
              <a:rPr lang="ru-RU"/>
              <a:pPr>
                <a:defRPr/>
              </a:pPr>
              <a:t>17.10.2022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47E57-FD8F-4BA7-BF72-7C3F1004F7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AC8B2-8AD9-4090-8CB5-30776952BEE0}" type="datetime1">
              <a:rPr lang="ru-RU"/>
              <a:pPr>
                <a:defRPr/>
              </a:pPr>
              <a:t>17.10.2022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8110B-DCB9-44CB-BA53-F2DA82C00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426974-94BD-4AA4-ADAD-68CBA7B9C231}" type="datetime1">
              <a:rPr lang="ru-RU"/>
              <a:pPr>
                <a:defRPr/>
              </a:pPr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28C157B-EC83-4DF2-B542-A3DE9B5648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jpe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jpeg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2"/>
          <p:cNvSpPr>
            <a:spLocks noGrp="1"/>
          </p:cNvSpPr>
          <p:nvPr>
            <p:ph type="title"/>
          </p:nvPr>
        </p:nvSpPr>
        <p:spPr>
          <a:xfrm>
            <a:off x="244475" y="404813"/>
            <a:ext cx="8648700" cy="439737"/>
          </a:xfrm>
        </p:spPr>
        <p:txBody>
          <a:bodyPr/>
          <a:lstStyle/>
          <a:p>
            <a:r>
              <a:rPr lang="ru-RU" sz="2800" smtClean="0"/>
              <a:t>Паспорт проекта  «</a:t>
            </a:r>
            <a:r>
              <a:rPr lang="ru-RU" sz="2800" i="1" smtClean="0"/>
              <a:t>Сокращение длительности процесса «Прием на работу в ДОУ сотрудника </a:t>
            </a:r>
            <a:r>
              <a:rPr lang="ru-RU" sz="2800" smtClean="0"/>
              <a:t>»</a:t>
            </a:r>
          </a:p>
        </p:txBody>
      </p:sp>
      <p:sp>
        <p:nvSpPr>
          <p:cNvPr id="5" name="Прямоугольник 4">
            <a:extLst/>
          </p:cNvPr>
          <p:cNvSpPr/>
          <p:nvPr/>
        </p:nvSpPr>
        <p:spPr>
          <a:xfrm>
            <a:off x="233363" y="1281113"/>
            <a:ext cx="8636000" cy="133508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Прямоугольник 5">
            <a:extLst/>
          </p:cNvPr>
          <p:cNvSpPr/>
          <p:nvPr/>
        </p:nvSpPr>
        <p:spPr>
          <a:xfrm>
            <a:off x="233363" y="2697163"/>
            <a:ext cx="8636000" cy="20113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TextBox 6">
            <a:extLst/>
          </p:cNvPr>
          <p:cNvSpPr txBox="1"/>
          <p:nvPr/>
        </p:nvSpPr>
        <p:spPr>
          <a:xfrm>
            <a:off x="260350" y="1309688"/>
            <a:ext cx="1941513" cy="307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accent2"/>
                </a:solidFill>
                <a:latin typeface="+mn-lt"/>
              </a:rPr>
              <a:t>Общая информация </a:t>
            </a:r>
          </a:p>
        </p:txBody>
      </p:sp>
      <p:sp>
        <p:nvSpPr>
          <p:cNvPr id="8" name="Прямоугольник 7">
            <a:extLst/>
          </p:cNvPr>
          <p:cNvSpPr/>
          <p:nvPr/>
        </p:nvSpPr>
        <p:spPr>
          <a:xfrm>
            <a:off x="247650" y="4746625"/>
            <a:ext cx="8621713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TextBox 8">
            <a:extLst/>
          </p:cNvPr>
          <p:cNvSpPr txBox="1"/>
          <p:nvPr/>
        </p:nvSpPr>
        <p:spPr>
          <a:xfrm>
            <a:off x="255588" y="2714625"/>
            <a:ext cx="2579687" cy="307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accent2"/>
                </a:solidFill>
                <a:latin typeface="+mn-lt"/>
              </a:rPr>
              <a:t>Обоснование выбора процесса</a:t>
            </a:r>
          </a:p>
        </p:txBody>
      </p:sp>
      <p:sp>
        <p:nvSpPr>
          <p:cNvPr id="10" name="TextBox 9">
            <a:extLst/>
          </p:cNvPr>
          <p:cNvSpPr txBox="1"/>
          <p:nvPr/>
        </p:nvSpPr>
        <p:spPr>
          <a:xfrm>
            <a:off x="255588" y="4760913"/>
            <a:ext cx="1320800" cy="307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accent2"/>
                </a:solidFill>
                <a:latin typeface="+mn-lt"/>
              </a:rPr>
              <a:t>Цели проекта</a:t>
            </a:r>
          </a:p>
        </p:txBody>
      </p:sp>
      <p:sp>
        <p:nvSpPr>
          <p:cNvPr id="14344" name="TextBox 12"/>
          <p:cNvSpPr txBox="1">
            <a:spLocks noChangeArrowheads="1"/>
          </p:cNvSpPr>
          <p:nvPr/>
        </p:nvSpPr>
        <p:spPr bwMode="auto">
          <a:xfrm>
            <a:off x="2187575" y="1282700"/>
            <a:ext cx="5121275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 b="1" dirty="0">
                <a:solidFill>
                  <a:schemeClr val="tx2"/>
                </a:solidFill>
                <a:latin typeface="Calibri" pitchFamily="34" charset="0"/>
              </a:rPr>
              <a:t>Наименование органа местного  самоуправления</a:t>
            </a:r>
            <a:r>
              <a:rPr lang="ru-RU" sz="1000" dirty="0">
                <a:solidFill>
                  <a:schemeClr val="tx2"/>
                </a:solidFill>
                <a:latin typeface="Calibri" pitchFamily="34" charset="0"/>
              </a:rPr>
              <a:t>: Управление образования администрации </a:t>
            </a:r>
            <a:r>
              <a:rPr lang="ru-RU" sz="1000" dirty="0" smtClean="0">
                <a:solidFill>
                  <a:schemeClr val="tx2"/>
                </a:solidFill>
                <a:latin typeface="Calibri" pitchFamily="34" charset="0"/>
              </a:rPr>
              <a:t>Промышленновского муниципального округа</a:t>
            </a:r>
            <a:endParaRPr lang="ru-RU" sz="1000" dirty="0">
              <a:solidFill>
                <a:schemeClr val="tx2"/>
              </a:solidFill>
              <a:latin typeface="Calibri" pitchFamily="34" charset="0"/>
            </a:endParaRPr>
          </a:p>
          <a:p>
            <a:r>
              <a:rPr lang="ru-RU" sz="1000" b="1" dirty="0">
                <a:solidFill>
                  <a:schemeClr val="tx2"/>
                </a:solidFill>
                <a:latin typeface="Calibri" pitchFamily="34" charset="0"/>
              </a:rPr>
              <a:t>Наименование отдела: </a:t>
            </a:r>
            <a:r>
              <a:rPr lang="ru-RU" sz="1000" dirty="0">
                <a:solidFill>
                  <a:schemeClr val="tx2"/>
                </a:solidFill>
                <a:latin typeface="Calibri" pitchFamily="34" charset="0"/>
              </a:rPr>
              <a:t>Муниципальное бюджетное дошкольное образовательное учреждение </a:t>
            </a:r>
            <a:r>
              <a:rPr lang="ru-RU" sz="1000" dirty="0" smtClean="0">
                <a:solidFill>
                  <a:schemeClr val="tx2"/>
                </a:solidFill>
                <a:latin typeface="Calibri" pitchFamily="34" charset="0"/>
              </a:rPr>
              <a:t>«Вагановский детский сад» </a:t>
            </a:r>
            <a:endParaRPr lang="ru-RU" sz="1000" dirty="0">
              <a:solidFill>
                <a:schemeClr val="tx2"/>
              </a:solidFill>
              <a:latin typeface="Calibri" pitchFamily="34" charset="0"/>
            </a:endParaRPr>
          </a:p>
          <a:p>
            <a:r>
              <a:rPr lang="ru-RU" sz="1000" b="1" dirty="0">
                <a:solidFill>
                  <a:schemeClr val="tx2"/>
                </a:solidFill>
                <a:latin typeface="Calibri" pitchFamily="34" charset="0"/>
              </a:rPr>
              <a:t>Границы процесса: </a:t>
            </a:r>
            <a:r>
              <a:rPr lang="ru-RU" sz="1000" dirty="0">
                <a:solidFill>
                  <a:schemeClr val="tx2"/>
                </a:solidFill>
                <a:latin typeface="Calibri" pitchFamily="34" charset="0"/>
              </a:rPr>
              <a:t>вход гражданина на территорию ДОУ – издание приказа о приеме на работу</a:t>
            </a:r>
          </a:p>
          <a:p>
            <a:r>
              <a:rPr lang="ru-RU" sz="1000" b="1" dirty="0">
                <a:solidFill>
                  <a:schemeClr val="tx2"/>
                </a:solidFill>
                <a:latin typeface="Calibri" pitchFamily="34" charset="0"/>
              </a:rPr>
              <a:t>Дата начала  проекта: </a:t>
            </a:r>
            <a:r>
              <a:rPr lang="ru-RU" sz="1000" dirty="0" smtClean="0">
                <a:solidFill>
                  <a:schemeClr val="tx2"/>
                </a:solidFill>
                <a:latin typeface="Calibri" pitchFamily="34" charset="0"/>
              </a:rPr>
              <a:t>16.05.2022г</a:t>
            </a:r>
            <a:r>
              <a:rPr lang="ru-RU" sz="1000" dirty="0">
                <a:solidFill>
                  <a:schemeClr val="tx2"/>
                </a:solidFill>
                <a:latin typeface="Calibri" pitchFamily="34" charset="0"/>
              </a:rPr>
              <a:t>.</a:t>
            </a:r>
          </a:p>
          <a:p>
            <a:r>
              <a:rPr lang="ru-RU" sz="1000" b="1" dirty="0">
                <a:solidFill>
                  <a:schemeClr val="tx2"/>
                </a:solidFill>
                <a:latin typeface="Calibri" pitchFamily="34" charset="0"/>
              </a:rPr>
              <a:t>Дата окончания проекта</a:t>
            </a:r>
            <a:r>
              <a:rPr lang="ru-RU" sz="1000" dirty="0">
                <a:solidFill>
                  <a:schemeClr val="tx2"/>
                </a:solidFill>
                <a:latin typeface="Calibri" pitchFamily="34" charset="0"/>
              </a:rPr>
              <a:t>: </a:t>
            </a:r>
            <a:r>
              <a:rPr lang="ru-RU" sz="1000" dirty="0" smtClean="0">
                <a:solidFill>
                  <a:schemeClr val="tx2"/>
                </a:solidFill>
                <a:latin typeface="Calibri" pitchFamily="34" charset="0"/>
              </a:rPr>
              <a:t>30.11.2022г</a:t>
            </a:r>
            <a:r>
              <a:rPr lang="ru-RU" sz="1000" dirty="0">
                <a:solidFill>
                  <a:schemeClr val="tx2"/>
                </a:solidFill>
                <a:latin typeface="Calibri" pitchFamily="34" charset="0"/>
              </a:rPr>
              <a:t>.</a:t>
            </a:r>
          </a:p>
          <a:p>
            <a:endParaRPr lang="ru-RU" sz="10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4345" name="TextBox 13"/>
          <p:cNvSpPr txBox="1">
            <a:spLocks noChangeArrowheads="1"/>
          </p:cNvSpPr>
          <p:nvPr/>
        </p:nvSpPr>
        <p:spPr bwMode="auto">
          <a:xfrm>
            <a:off x="463550" y="2981325"/>
            <a:ext cx="83153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>
              <a:buFontTx/>
              <a:buAutoNum type="arabicPeriod"/>
            </a:pPr>
            <a:r>
              <a:rPr lang="ru-RU" sz="1400" dirty="0">
                <a:solidFill>
                  <a:schemeClr val="tx2"/>
                </a:solidFill>
                <a:latin typeface="Calibri" pitchFamily="34" charset="0"/>
              </a:rPr>
              <a:t>Высокая ресурсоемкость  и цикличность процесса</a:t>
            </a:r>
          </a:p>
          <a:p>
            <a:pPr marL="349250" indent="-349250">
              <a:buFontTx/>
              <a:buAutoNum type="arabicPeriod"/>
            </a:pPr>
            <a:r>
              <a:rPr lang="ru-RU" sz="1400" dirty="0">
                <a:solidFill>
                  <a:schemeClr val="tx2"/>
                </a:solidFill>
                <a:latin typeface="Calibri" pitchFamily="34" charset="0"/>
              </a:rPr>
              <a:t>Большие временные потери  на расстановку кадров при отсутствии штатной единицы</a:t>
            </a:r>
          </a:p>
          <a:p>
            <a:pPr marL="349250" indent="-349250">
              <a:buFontTx/>
              <a:buAutoNum type="arabicPeriod"/>
            </a:pPr>
            <a:r>
              <a:rPr lang="ru-RU" sz="1400" dirty="0">
                <a:solidFill>
                  <a:schemeClr val="tx2"/>
                </a:solidFill>
                <a:latin typeface="Calibri" pitchFamily="34" charset="0"/>
              </a:rPr>
              <a:t>Временные потери на заполнение табеля рабочего времени сотрудников</a:t>
            </a:r>
          </a:p>
          <a:p>
            <a:pPr marL="349250" indent="-349250">
              <a:buFontTx/>
              <a:buAutoNum type="arabicPeriod"/>
            </a:pPr>
            <a:r>
              <a:rPr lang="ru-RU" sz="1400" dirty="0">
                <a:solidFill>
                  <a:schemeClr val="tx2"/>
                </a:solidFill>
                <a:latin typeface="Calibri" pitchFamily="34" charset="0"/>
              </a:rPr>
              <a:t>Временные потери на издание приказов по МБДОУ «О замене», «О дополнительной оплате»</a:t>
            </a:r>
          </a:p>
          <a:p>
            <a:pPr marL="349250" indent="-349250">
              <a:buFont typeface="Arial" charset="0"/>
              <a:buAutoNum type="arabicPeriod"/>
            </a:pPr>
            <a:endParaRPr lang="ru-RU" sz="1400" dirty="0">
              <a:solidFill>
                <a:srgbClr val="002060"/>
              </a:solidFill>
              <a:latin typeface="Calibri" pitchFamily="34" charset="0"/>
            </a:endParaRPr>
          </a:p>
          <a:p>
            <a:pPr marL="349250" indent="-349250">
              <a:buFont typeface="Arial" charset="0"/>
              <a:buAutoNum type="arabicPeriod"/>
            </a:pPr>
            <a:endParaRPr lang="ru-RU" sz="1400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4346" name="TextBox 12"/>
          <p:cNvSpPr txBox="1">
            <a:spLocks noChangeArrowheads="1"/>
          </p:cNvSpPr>
          <p:nvPr/>
        </p:nvSpPr>
        <p:spPr bwMode="auto">
          <a:xfrm>
            <a:off x="546100" y="4797425"/>
            <a:ext cx="8323263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Calibri" pitchFamily="34" charset="0"/>
              </a:rPr>
              <a:t>                         </a:t>
            </a:r>
          </a:p>
          <a:p>
            <a:r>
              <a:rPr lang="ru-RU" sz="1600" dirty="0">
                <a:solidFill>
                  <a:srgbClr val="002060"/>
                </a:solidFill>
                <a:latin typeface="Calibri" pitchFamily="34" charset="0"/>
              </a:rPr>
              <a:t>1. </a:t>
            </a:r>
            <a:r>
              <a:rPr lang="ru-RU" sz="1400" dirty="0">
                <a:solidFill>
                  <a:schemeClr val="tx2"/>
                </a:solidFill>
                <a:latin typeface="Calibri" pitchFamily="34" charset="0"/>
              </a:rPr>
              <a:t>К октябрю </a:t>
            </a:r>
            <a:r>
              <a:rPr lang="ru-RU" sz="1400" dirty="0" smtClean="0">
                <a:solidFill>
                  <a:schemeClr val="tx2"/>
                </a:solidFill>
                <a:latin typeface="Calibri" pitchFamily="34" charset="0"/>
              </a:rPr>
              <a:t>2022 года </a:t>
            </a:r>
            <a:r>
              <a:rPr lang="ru-RU" sz="1400" dirty="0">
                <a:solidFill>
                  <a:schemeClr val="tx2"/>
                </a:solidFill>
                <a:latin typeface="Calibri" pitchFamily="34" charset="0"/>
              </a:rPr>
              <a:t>сократить длительность процесса приема на работу в ДОУ не менее чем на 55 %</a:t>
            </a:r>
            <a:r>
              <a:rPr lang="ru-RU" sz="1400" dirty="0">
                <a:latin typeface="Calibri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Calibri" pitchFamily="34" charset="0"/>
            </a:endParaRPr>
          </a:p>
          <a:p>
            <a:endParaRPr lang="ru-RU" sz="1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6" name="Прямоугольник 15">
            <a:extLst/>
          </p:cNvPr>
          <p:cNvSpPr/>
          <p:nvPr/>
        </p:nvSpPr>
        <p:spPr>
          <a:xfrm>
            <a:off x="250825" y="5805488"/>
            <a:ext cx="8621713" cy="9826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7" name="TextBox 16">
            <a:extLst/>
          </p:cNvPr>
          <p:cNvSpPr txBox="1"/>
          <p:nvPr/>
        </p:nvSpPr>
        <p:spPr>
          <a:xfrm>
            <a:off x="260350" y="5999163"/>
            <a:ext cx="1519238" cy="307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accent2"/>
                </a:solidFill>
                <a:latin typeface="+mn-lt"/>
              </a:rPr>
              <a:t>Эффекты проекта</a:t>
            </a:r>
          </a:p>
        </p:txBody>
      </p:sp>
      <p:sp>
        <p:nvSpPr>
          <p:cNvPr id="14349" name="TextBox 17"/>
          <p:cNvSpPr txBox="1">
            <a:spLocks noChangeArrowheads="1"/>
          </p:cNvSpPr>
          <p:nvPr/>
        </p:nvSpPr>
        <p:spPr bwMode="auto">
          <a:xfrm>
            <a:off x="539750" y="6165850"/>
            <a:ext cx="83232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1400">
                <a:solidFill>
                  <a:schemeClr val="tx2"/>
                </a:solidFill>
                <a:latin typeface="Calibri" pitchFamily="34" charset="0"/>
              </a:rPr>
              <a:t>Оптимизирован процесс приема на работу в ДОУ</a:t>
            </a:r>
          </a:p>
          <a:p>
            <a:pPr marL="342900" indent="-342900">
              <a:buFontTx/>
              <a:buAutoNum type="arabicPeriod"/>
            </a:pPr>
            <a:r>
              <a:rPr lang="ru-RU" sz="1400">
                <a:solidFill>
                  <a:schemeClr val="tx2"/>
                </a:solidFill>
                <a:latin typeface="Calibri" pitchFamily="34" charset="0"/>
              </a:rPr>
              <a:t>Время приема на работу сотрудника сократится со 166 минут до 70 минут</a:t>
            </a:r>
            <a:r>
              <a:rPr lang="ru-RU"/>
              <a:t> </a:t>
            </a:r>
            <a:r>
              <a:rPr lang="ru-RU" sz="1600">
                <a:solidFill>
                  <a:srgbClr val="002060"/>
                </a:solidFill>
                <a:latin typeface="Calibri" pitchFamily="34" charset="0"/>
              </a:rPr>
              <a:t>                     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5475" y="6448425"/>
            <a:ext cx="2133600" cy="365125"/>
          </a:xfrm>
        </p:spPr>
        <p:txBody>
          <a:bodyPr/>
          <a:lstStyle/>
          <a:p>
            <a:pPr>
              <a:defRPr/>
            </a:pPr>
            <a:fld id="{6BB9FD88-B1D2-478E-A8BE-91ECC057D422}" type="slidenum">
              <a:rPr lang="ru-RU" sz="1400"/>
              <a:pPr>
                <a:defRPr/>
              </a:pPr>
              <a:t>1</a:t>
            </a:fld>
            <a:endParaRPr lang="ru-RU" sz="1400" dirty="0"/>
          </a:p>
        </p:txBody>
      </p:sp>
      <p:pic>
        <p:nvPicPr>
          <p:cNvPr id="21" name="Picture 1" descr="C:\Users\школа\Desktop\Вагановский детский сад\Фото\Детский сад\IMG_20220818_1257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43050"/>
            <a:ext cx="1353014" cy="898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4" name="Picture 2" descr="C:\Users\школа\Desktop\вставит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58" y="1357298"/>
            <a:ext cx="1251019" cy="1264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Блок-схема: узел 16"/>
          <p:cNvSpPr/>
          <p:nvPr/>
        </p:nvSpPr>
        <p:spPr>
          <a:xfrm>
            <a:off x="3532188" y="1436688"/>
            <a:ext cx="936625" cy="936625"/>
          </a:xfrm>
          <a:prstGeom prst="flowChartConnector">
            <a:avLst/>
          </a:prstGeom>
          <a:solidFill>
            <a:schemeClr val="bg1"/>
          </a:solidFill>
          <a:ln w="127000" cmpd="tri">
            <a:solidFill>
              <a:srgbClr val="3D8E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15</a:t>
            </a:r>
          </a:p>
        </p:txBody>
      </p:sp>
      <p:cxnSp>
        <p:nvCxnSpPr>
          <p:cNvPr id="63" name="Прямая соединительная линия 62"/>
          <p:cNvCxnSpPr>
            <a:endCxn id="17" idx="2"/>
          </p:cNvCxnSpPr>
          <p:nvPr/>
        </p:nvCxnSpPr>
        <p:spPr>
          <a:xfrm>
            <a:off x="2222500" y="1905000"/>
            <a:ext cx="1309688" cy="0"/>
          </a:xfrm>
          <a:prstGeom prst="line">
            <a:avLst/>
          </a:prstGeom>
          <a:ln w="28575" cap="rnd">
            <a:solidFill>
              <a:srgbClr val="3D8EB9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85726" y="1274762"/>
            <a:ext cx="2208212" cy="1098551"/>
          </a:xfrm>
          <a:prstGeom prst="rect">
            <a:avLst/>
          </a:prstGeom>
          <a:solidFill>
            <a:schemeClr val="bg1"/>
          </a:solidFill>
          <a:ln>
            <a:solidFill>
              <a:srgbClr val="3D8EB9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anchor="ctr"/>
          <a:lstStyle/>
          <a:p>
            <a:pPr algn="ctr"/>
            <a:r>
              <a:rPr lang="ru-RU" b="1" dirty="0">
                <a:solidFill>
                  <a:srgbClr val="464646"/>
                </a:solidFill>
              </a:rPr>
              <a:t>Регистрация посетителя </a:t>
            </a:r>
            <a:r>
              <a:rPr lang="ru-RU" b="1" dirty="0" smtClean="0">
                <a:solidFill>
                  <a:srgbClr val="464646"/>
                </a:solidFill>
              </a:rPr>
              <a:t>ответственным за пропускной режим</a:t>
            </a:r>
            <a:endParaRPr lang="ru-RU" b="1" dirty="0">
              <a:solidFill>
                <a:srgbClr val="464646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564063" y="1522413"/>
            <a:ext cx="0" cy="5180012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Блок-схема: узел 54"/>
          <p:cNvSpPr/>
          <p:nvPr/>
        </p:nvSpPr>
        <p:spPr>
          <a:xfrm>
            <a:off x="3622675" y="2614613"/>
            <a:ext cx="755650" cy="755650"/>
          </a:xfrm>
          <a:prstGeom prst="flowChartConnector">
            <a:avLst/>
          </a:prstGeom>
          <a:solidFill>
            <a:schemeClr val="bg1"/>
          </a:solidFill>
          <a:ln w="127000" cmpd="dbl">
            <a:solidFill>
              <a:srgbClr val="3D8E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85725" y="2686050"/>
            <a:ext cx="2082800" cy="601663"/>
          </a:xfrm>
          <a:prstGeom prst="rect">
            <a:avLst/>
          </a:prstGeom>
          <a:noFill/>
          <a:ln>
            <a:solidFill>
              <a:srgbClr val="3D8EB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anchor="ctr"/>
          <a:lstStyle/>
          <a:p>
            <a:pPr algn="ctr"/>
            <a:r>
              <a:rPr lang="ru-RU" b="1">
                <a:solidFill>
                  <a:srgbClr val="464646"/>
                </a:solidFill>
              </a:rPr>
              <a:t>Проверка медкнижки </a:t>
            </a:r>
          </a:p>
        </p:txBody>
      </p:sp>
      <p:cxnSp>
        <p:nvCxnSpPr>
          <p:cNvPr id="57" name="Прямая соединительная линия 56"/>
          <p:cNvCxnSpPr>
            <a:endCxn id="55" idx="2"/>
          </p:cNvCxnSpPr>
          <p:nvPr/>
        </p:nvCxnSpPr>
        <p:spPr>
          <a:xfrm>
            <a:off x="2293938" y="2992438"/>
            <a:ext cx="1328737" cy="0"/>
          </a:xfrm>
          <a:prstGeom prst="line">
            <a:avLst/>
          </a:prstGeom>
          <a:ln w="28575" cap="rnd">
            <a:solidFill>
              <a:srgbClr val="3D8EB9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158750" y="2470150"/>
            <a:ext cx="4373563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114300" y="4437063"/>
            <a:ext cx="4460875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>
            <a:off x="4664075" y="4437063"/>
            <a:ext cx="4371975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Заголовок 1"/>
          <p:cNvSpPr txBox="1">
            <a:spLocks/>
          </p:cNvSpPr>
          <p:nvPr/>
        </p:nvSpPr>
        <p:spPr>
          <a:xfrm>
            <a:off x="114300" y="-73025"/>
            <a:ext cx="9053513" cy="765175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>
              <a:defRPr/>
            </a:pPr>
            <a:r>
              <a:rPr lang="ru-RU" sz="2500" dirty="0">
                <a:solidFill>
                  <a:srgbClr val="464646"/>
                </a:solidFill>
              </a:rPr>
              <a:t>Достигнутые результаты (было и стало) </a:t>
            </a:r>
            <a:endParaRPr lang="ru-RU" sz="3000" dirty="0">
              <a:solidFill>
                <a:srgbClr val="464646"/>
              </a:solidFill>
            </a:endParaRPr>
          </a:p>
        </p:txBody>
      </p:sp>
      <p:sp>
        <p:nvSpPr>
          <p:cNvPr id="34" name="Блок-схема: узел 33"/>
          <p:cNvSpPr/>
          <p:nvPr/>
        </p:nvSpPr>
        <p:spPr>
          <a:xfrm>
            <a:off x="3630613" y="3549650"/>
            <a:ext cx="755650" cy="755650"/>
          </a:xfrm>
          <a:prstGeom prst="flowChartConnector">
            <a:avLst/>
          </a:prstGeom>
          <a:solidFill>
            <a:schemeClr val="bg1"/>
          </a:solidFill>
          <a:ln w="127000" cmpd="dbl">
            <a:solidFill>
              <a:srgbClr val="3D8E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60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93663" y="3621088"/>
            <a:ext cx="2082800" cy="601662"/>
          </a:xfrm>
          <a:prstGeom prst="rect">
            <a:avLst/>
          </a:prstGeom>
          <a:noFill/>
          <a:ln>
            <a:solidFill>
              <a:srgbClr val="3D8EB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anchor="ctr"/>
          <a:lstStyle/>
          <a:p>
            <a:pPr algn="ctr"/>
            <a:r>
              <a:rPr lang="ru-RU" sz="1600" b="1">
                <a:solidFill>
                  <a:srgbClr val="464646"/>
                </a:solidFill>
              </a:rPr>
              <a:t>Ознакомление с локальными актами</a:t>
            </a:r>
          </a:p>
        </p:txBody>
      </p:sp>
      <p:cxnSp>
        <p:nvCxnSpPr>
          <p:cNvPr id="36" name="Прямая соединительная линия 35"/>
          <p:cNvCxnSpPr>
            <a:endCxn id="34" idx="2"/>
          </p:cNvCxnSpPr>
          <p:nvPr/>
        </p:nvCxnSpPr>
        <p:spPr>
          <a:xfrm>
            <a:off x="2301875" y="3927475"/>
            <a:ext cx="1328738" cy="0"/>
          </a:xfrm>
          <a:prstGeom prst="line">
            <a:avLst/>
          </a:prstGeom>
          <a:ln w="28575" cap="rnd">
            <a:solidFill>
              <a:srgbClr val="3D8EB9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Блок-схема: узел 45"/>
          <p:cNvSpPr/>
          <p:nvPr/>
        </p:nvSpPr>
        <p:spPr>
          <a:xfrm>
            <a:off x="8115300" y="1436688"/>
            <a:ext cx="936625" cy="936625"/>
          </a:xfrm>
          <a:prstGeom prst="flowChartConnector">
            <a:avLst/>
          </a:prstGeom>
          <a:solidFill>
            <a:schemeClr val="bg1"/>
          </a:solidFill>
          <a:ln w="127000" cmpd="tri">
            <a:solidFill>
              <a:srgbClr val="3D8E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1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7011988" y="1905000"/>
            <a:ext cx="1030287" cy="0"/>
          </a:xfrm>
          <a:prstGeom prst="line">
            <a:avLst/>
          </a:prstGeom>
          <a:ln w="28575" cap="rnd">
            <a:solidFill>
              <a:srgbClr val="3D8EB9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4703763" y="1266826"/>
            <a:ext cx="2389187" cy="1071562"/>
          </a:xfrm>
          <a:prstGeom prst="rect">
            <a:avLst/>
          </a:prstGeom>
          <a:solidFill>
            <a:schemeClr val="bg1"/>
          </a:solidFill>
          <a:ln>
            <a:solidFill>
              <a:srgbClr val="3D8EB9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anchor="ctr"/>
          <a:lstStyle/>
          <a:p>
            <a:pPr algn="ctr"/>
            <a:r>
              <a:rPr lang="ru-RU" b="1" dirty="0">
                <a:solidFill>
                  <a:srgbClr val="464646"/>
                </a:solidFill>
              </a:rPr>
              <a:t>Регистрация посетителя ответственным за пропускной режим</a:t>
            </a: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>
            <a:off x="4664075" y="2470150"/>
            <a:ext cx="4373563" cy="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Блок-схема: узел 49"/>
          <p:cNvSpPr/>
          <p:nvPr/>
        </p:nvSpPr>
        <p:spPr>
          <a:xfrm>
            <a:off x="8213725" y="2600325"/>
            <a:ext cx="755650" cy="755650"/>
          </a:xfrm>
          <a:prstGeom prst="flowChartConnector">
            <a:avLst/>
          </a:prstGeom>
          <a:solidFill>
            <a:schemeClr val="bg1"/>
          </a:solidFill>
          <a:ln w="127000" cmpd="dbl">
            <a:solidFill>
              <a:srgbClr val="3D8E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4795838" y="2600325"/>
            <a:ext cx="2297112" cy="828675"/>
          </a:xfrm>
          <a:prstGeom prst="rect">
            <a:avLst/>
          </a:prstGeom>
          <a:noFill/>
          <a:ln>
            <a:solidFill>
              <a:srgbClr val="3D8EB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anchor="ctr"/>
          <a:lstStyle/>
          <a:p>
            <a:pPr algn="ctr"/>
            <a:r>
              <a:rPr lang="ru-RU" sz="1500" b="1">
                <a:solidFill>
                  <a:srgbClr val="464646"/>
                </a:solidFill>
              </a:rPr>
              <a:t>Проверка медкнижки </a:t>
            </a:r>
          </a:p>
        </p:txBody>
      </p:sp>
      <p:cxnSp>
        <p:nvCxnSpPr>
          <p:cNvPr id="52" name="Прямая соединительная линия 51"/>
          <p:cNvCxnSpPr>
            <a:stCxn id="51" idx="3"/>
          </p:cNvCxnSpPr>
          <p:nvPr/>
        </p:nvCxnSpPr>
        <p:spPr>
          <a:xfrm>
            <a:off x="7092950" y="3014663"/>
            <a:ext cx="1022350" cy="0"/>
          </a:xfrm>
          <a:prstGeom prst="line">
            <a:avLst/>
          </a:prstGeom>
          <a:ln w="28575" cap="rnd">
            <a:solidFill>
              <a:srgbClr val="3D8EB9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Блок-схема: узел 52"/>
          <p:cNvSpPr/>
          <p:nvPr/>
        </p:nvSpPr>
        <p:spPr>
          <a:xfrm>
            <a:off x="8221663" y="3535363"/>
            <a:ext cx="755650" cy="755650"/>
          </a:xfrm>
          <a:prstGeom prst="flowChartConnector">
            <a:avLst/>
          </a:prstGeom>
          <a:solidFill>
            <a:schemeClr val="bg1"/>
          </a:solidFill>
          <a:ln w="127000" cmpd="dbl">
            <a:solidFill>
              <a:srgbClr val="3D8E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20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4684713" y="3606800"/>
            <a:ext cx="2408237" cy="698500"/>
          </a:xfrm>
          <a:prstGeom prst="rect">
            <a:avLst/>
          </a:prstGeom>
          <a:noFill/>
          <a:ln>
            <a:solidFill>
              <a:srgbClr val="3D8EB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anchor="ctr"/>
          <a:lstStyle/>
          <a:p>
            <a:pPr algn="ctr"/>
            <a:r>
              <a:rPr lang="ru-RU" sz="1500" b="1">
                <a:solidFill>
                  <a:srgbClr val="464646"/>
                </a:solidFill>
              </a:rPr>
              <a:t>Ознакомление с локальными актами </a:t>
            </a: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7104063" y="3948113"/>
            <a:ext cx="1011237" cy="7937"/>
          </a:xfrm>
          <a:prstGeom prst="line">
            <a:avLst/>
          </a:prstGeom>
          <a:ln w="28575" cap="rnd">
            <a:solidFill>
              <a:srgbClr val="3D8EB9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/>
          </p:cNvPr>
          <p:cNvSpPr/>
          <p:nvPr/>
        </p:nvSpPr>
        <p:spPr>
          <a:xfrm>
            <a:off x="0" y="476250"/>
            <a:ext cx="9144000" cy="6337300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99488" y="6448425"/>
            <a:ext cx="436562" cy="365125"/>
          </a:xfrm>
        </p:spPr>
        <p:txBody>
          <a:bodyPr/>
          <a:lstStyle/>
          <a:p>
            <a:pPr>
              <a:defRPr/>
            </a:pPr>
            <a:r>
              <a:rPr lang="ru-RU" sz="1400" dirty="0"/>
              <a:t>17</a:t>
            </a:r>
          </a:p>
        </p:txBody>
      </p:sp>
      <p:sp>
        <p:nvSpPr>
          <p:cNvPr id="9314" name="TextBox 23"/>
          <p:cNvSpPr txBox="1">
            <a:spLocks noChangeArrowheads="1"/>
          </p:cNvSpPr>
          <p:nvPr/>
        </p:nvSpPr>
        <p:spPr bwMode="auto">
          <a:xfrm>
            <a:off x="30163" y="523875"/>
            <a:ext cx="1320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solidFill>
                  <a:srgbClr val="FF0000"/>
                </a:solidFill>
                <a:latin typeface="Calibri" pitchFamily="34" charset="0"/>
              </a:rPr>
              <a:t>БЫЛО</a:t>
            </a:r>
          </a:p>
        </p:txBody>
      </p:sp>
      <p:sp>
        <p:nvSpPr>
          <p:cNvPr id="9315" name="TextBox 52"/>
          <p:cNvSpPr txBox="1">
            <a:spLocks noChangeArrowheads="1"/>
          </p:cNvSpPr>
          <p:nvPr/>
        </p:nvSpPr>
        <p:spPr bwMode="auto">
          <a:xfrm>
            <a:off x="4502150" y="468313"/>
            <a:ext cx="12763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solidFill>
                  <a:srgbClr val="92D050"/>
                </a:solidFill>
                <a:latin typeface="Calibri" pitchFamily="34" charset="0"/>
              </a:rPr>
              <a:t>СТАЛО</a:t>
            </a:r>
          </a:p>
        </p:txBody>
      </p:sp>
      <p:sp>
        <p:nvSpPr>
          <p:cNvPr id="9316" name="TextBox 31"/>
          <p:cNvSpPr txBox="1">
            <a:spLocks noChangeArrowheads="1"/>
          </p:cNvSpPr>
          <p:nvPr/>
        </p:nvSpPr>
        <p:spPr bwMode="auto">
          <a:xfrm>
            <a:off x="0" y="869950"/>
            <a:ext cx="4235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000">
                <a:solidFill>
                  <a:srgbClr val="000000"/>
                </a:solidFill>
                <a:latin typeface="Franklin Gothic Medium" pitchFamily="34" charset="0"/>
              </a:rPr>
              <a:t>Длительность приема сотрудника  на работу в ДОУ  составляет 166 минут </a:t>
            </a:r>
          </a:p>
        </p:txBody>
      </p:sp>
      <p:sp>
        <p:nvSpPr>
          <p:cNvPr id="9318" name="TextBox 39"/>
          <p:cNvSpPr txBox="1">
            <a:spLocks noChangeArrowheads="1"/>
          </p:cNvSpPr>
          <p:nvPr/>
        </p:nvSpPr>
        <p:spPr bwMode="auto">
          <a:xfrm>
            <a:off x="7994650" y="109538"/>
            <a:ext cx="10572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ПРИМЕР</a:t>
            </a:r>
          </a:p>
        </p:txBody>
      </p:sp>
      <p:sp>
        <p:nvSpPr>
          <p:cNvPr id="9320" name="TextBox 31"/>
          <p:cNvSpPr txBox="1">
            <a:spLocks noChangeArrowheads="1"/>
          </p:cNvSpPr>
          <p:nvPr/>
        </p:nvSpPr>
        <p:spPr bwMode="auto">
          <a:xfrm>
            <a:off x="4859338" y="908050"/>
            <a:ext cx="40687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000">
                <a:solidFill>
                  <a:srgbClr val="000000"/>
                </a:solidFill>
                <a:latin typeface="Franklin Gothic Medium" pitchFamily="34" charset="0"/>
              </a:rPr>
              <a:t>Длительность приема сотрудника  на работу в ДОУ  составляет 74,5 минут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Номер слайда 3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/>
            <a:fld id="{52F6819C-EC70-4098-9434-D89E13B8C120}" type="slidenum">
              <a:rPr lang="ru-RU" altLang="ru-RU" sz="1200">
                <a:solidFill>
                  <a:srgbClr val="898989"/>
                </a:solidFill>
                <a:cs typeface="Arial" charset="0"/>
              </a:rPr>
              <a:pPr algn="r" eaLnBrk="0" hangingPunct="0"/>
              <a:t>11</a:t>
            </a:fld>
            <a:endParaRPr lang="ru-RU" altLang="ru-RU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0179" name="Содержимое 4"/>
          <p:cNvSpPr>
            <a:spLocks noGrp="1"/>
          </p:cNvSpPr>
          <p:nvPr>
            <p:ph idx="4294967295"/>
          </p:nvPr>
        </p:nvSpPr>
        <p:spPr>
          <a:xfrm>
            <a:off x="428625" y="1143000"/>
            <a:ext cx="8229600" cy="461963"/>
          </a:xfrm>
        </p:spPr>
        <p:txBody>
          <a:bodyPr>
            <a:spAutoFit/>
          </a:bodyPr>
          <a:lstStyle/>
          <a:p>
            <a:pPr algn="ctr">
              <a:buFont typeface="Arial" charset="0"/>
              <a:buNone/>
            </a:pPr>
            <a:r>
              <a:rPr lang="ru-RU" altLang="ru-RU" sz="2400" b="1" smtClean="0">
                <a:solidFill>
                  <a:srgbClr val="002060"/>
                </a:solidFill>
              </a:rPr>
              <a:t>Время протекания процесса:</a:t>
            </a:r>
            <a:r>
              <a:rPr lang="en-US" altLang="ru-RU" sz="2400" b="1" smtClean="0">
                <a:solidFill>
                  <a:srgbClr val="002060"/>
                </a:solidFill>
                <a:latin typeface="Franklin Gothic Book" pitchFamily="34" charset="0"/>
              </a:rPr>
              <a:t> </a:t>
            </a:r>
            <a:endParaRPr lang="ru-RU" altLang="ru-RU" sz="2400" b="1" smtClean="0">
              <a:solidFill>
                <a:srgbClr val="002060"/>
              </a:solidFill>
            </a:endParaRPr>
          </a:p>
        </p:txBody>
      </p:sp>
      <p:sp>
        <p:nvSpPr>
          <p:cNvPr id="5018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654050"/>
          </a:xfrm>
        </p:spPr>
        <p:txBody>
          <a:bodyPr/>
          <a:lstStyle/>
          <a:p>
            <a:r>
              <a:rPr lang="ru-RU" altLang="ru-RU" sz="2800" b="1" smtClean="0"/>
              <a:t>Достигнутые результаты (было и стало)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4375" y="2071688"/>
            <a:ext cx="3714750" cy="1649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>
                <a:solidFill>
                  <a:schemeClr val="tx2"/>
                </a:solidFill>
                <a:latin typeface="Calibri" pitchFamily="34" charset="0"/>
              </a:rPr>
              <a:t>БЫЛО</a:t>
            </a:r>
            <a:r>
              <a:rPr lang="ru-RU" sz="2800">
                <a:solidFill>
                  <a:schemeClr val="tx2"/>
                </a:solidFill>
                <a:latin typeface="Calibri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80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ru-RU" sz="2800" b="1">
                <a:solidFill>
                  <a:schemeClr val="tx2"/>
                </a:solidFill>
                <a:latin typeface="Calibri" pitchFamily="34" charset="0"/>
              </a:rPr>
              <a:t>166 минут</a:t>
            </a:r>
          </a:p>
          <a:p>
            <a:pPr algn="ctr"/>
            <a:r>
              <a:rPr lang="ru-RU">
                <a:solidFill>
                  <a:srgbClr val="9BBB59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72063" y="2143125"/>
            <a:ext cx="3714750" cy="1435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>
                <a:solidFill>
                  <a:schemeClr val="tx2"/>
                </a:solidFill>
                <a:latin typeface="Calibri" pitchFamily="34" charset="0"/>
              </a:rPr>
              <a:t>СТАЛО</a:t>
            </a:r>
            <a:r>
              <a:rPr lang="ru-RU" sz="2800">
                <a:solidFill>
                  <a:schemeClr val="tx2"/>
                </a:solidFill>
                <a:latin typeface="Calibri" pitchFamily="34" charset="0"/>
              </a:rPr>
              <a:t>:</a:t>
            </a:r>
          </a:p>
          <a:p>
            <a:pPr algn="ctr"/>
            <a:r>
              <a:rPr lang="ru-RU" sz="2800" b="1">
                <a:solidFill>
                  <a:schemeClr val="tx2"/>
                </a:solidFill>
                <a:latin typeface="Calibri" pitchFamily="34" charset="0"/>
              </a:rPr>
              <a:t>74,5 минут</a:t>
            </a:r>
          </a:p>
          <a:p>
            <a:pPr algn="ctr"/>
            <a:r>
              <a:rPr lang="ru-RU">
                <a:solidFill>
                  <a:srgbClr val="9BBB59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50183" name="Прямоугольник 23"/>
          <p:cNvSpPr>
            <a:spLocks noChangeArrowheads="1"/>
          </p:cNvSpPr>
          <p:nvPr/>
        </p:nvSpPr>
        <p:spPr bwMode="auto">
          <a:xfrm>
            <a:off x="2428875" y="4286250"/>
            <a:ext cx="4572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rgbClr val="002060"/>
                </a:solidFill>
                <a:latin typeface="Calibri" pitchFamily="34" charset="0"/>
              </a:rPr>
              <a:t>ЭКОНОМИЯ ВРЕМЕНИ:  </a:t>
            </a:r>
          </a:p>
          <a:p>
            <a:pPr algn="ctr"/>
            <a:r>
              <a:rPr lang="ru-RU" altLang="ru-RU" b="1">
                <a:solidFill>
                  <a:srgbClr val="002060"/>
                </a:solidFill>
                <a:latin typeface="Calibri" pitchFamily="34" charset="0"/>
              </a:rPr>
              <a:t>91,5 минут;</a:t>
            </a:r>
          </a:p>
          <a:p>
            <a:pPr algn="ctr"/>
            <a:r>
              <a:rPr lang="ru-RU" altLang="ru-RU" b="1">
                <a:solidFill>
                  <a:srgbClr val="002060"/>
                </a:solidFill>
                <a:latin typeface="Calibri" pitchFamily="34" charset="0"/>
              </a:rPr>
              <a:t> 56 %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3571082" y="2713831"/>
            <a:ext cx="2001838" cy="3175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643063" y="3857625"/>
            <a:ext cx="6429375" cy="158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844675" y="5210175"/>
            <a:ext cx="6624638" cy="8255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chemeClr val="tx2"/>
                </a:solidFill>
                <a:latin typeface="Times New Roman" pitchFamily="18" charset="0"/>
                <a:cs typeface="Arial" charset="0"/>
              </a:rPr>
              <a:t>Снижение временных потерь  за счет роста эффективности взаимодействия персонала , за счет выполнения всех мероприятий дорожной карты проекта </a:t>
            </a:r>
          </a:p>
        </p:txBody>
      </p:sp>
      <p:pic>
        <p:nvPicPr>
          <p:cNvPr id="50187" name="Рисунок 26" descr="d:\Users\argunova\Desktop\презентация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5000625"/>
            <a:ext cx="928687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272A14-14DA-4ABD-8D5D-CB7A3D53A388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27650" name="Picture 2" descr="C:\Users\школа\Desktop\Вагановский детский сад\Бережливые технологии - копия\Бережливые технологии 2022\Паспорт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137" t="11765" r="25214" b="8824"/>
          <a:stretch>
            <a:fillRect/>
          </a:stretch>
        </p:blipFill>
        <p:spPr bwMode="auto">
          <a:xfrm>
            <a:off x="642909" y="785793"/>
            <a:ext cx="7215239" cy="5729749"/>
          </a:xfrm>
          <a:prstGeom prst="rect">
            <a:avLst/>
          </a:prstGeom>
          <a:noFill/>
        </p:spPr>
      </p:pic>
      <p:pic>
        <p:nvPicPr>
          <p:cNvPr id="27654" name="Picture 6" descr="Текстовик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82566" y="5987604"/>
            <a:ext cx="1161434" cy="87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>
            <a:extLst/>
          </p:cNvPr>
          <p:cNvSpPr/>
          <p:nvPr/>
        </p:nvSpPr>
        <p:spPr>
          <a:xfrm>
            <a:off x="233363" y="3600450"/>
            <a:ext cx="8621712" cy="2463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Прямоугольник 5">
            <a:extLst/>
          </p:cNvPr>
          <p:cNvSpPr/>
          <p:nvPr/>
        </p:nvSpPr>
        <p:spPr>
          <a:xfrm>
            <a:off x="241300" y="1273175"/>
            <a:ext cx="8637588" cy="2136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2" name="TextBox 31">
            <a:extLst/>
          </p:cNvPr>
          <p:cNvSpPr txBox="1"/>
          <p:nvPr/>
        </p:nvSpPr>
        <p:spPr>
          <a:xfrm>
            <a:off x="317500" y="1306513"/>
            <a:ext cx="1644650" cy="5222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accent2"/>
                </a:solidFill>
                <a:latin typeface="+mn-lt"/>
              </a:rPr>
              <a:t>Руководство проектом</a:t>
            </a:r>
          </a:p>
        </p:txBody>
      </p:sp>
      <p:sp>
        <p:nvSpPr>
          <p:cNvPr id="39" name="TextBox 38">
            <a:extLst/>
          </p:cNvPr>
          <p:cNvSpPr txBox="1"/>
          <p:nvPr/>
        </p:nvSpPr>
        <p:spPr>
          <a:xfrm>
            <a:off x="315913" y="3630613"/>
            <a:ext cx="2189162" cy="307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accent2"/>
                </a:solidFill>
                <a:latin typeface="+mn-lt"/>
              </a:rPr>
              <a:t>Рабочая группа проекта</a:t>
            </a:r>
          </a:p>
        </p:txBody>
      </p:sp>
      <p:sp>
        <p:nvSpPr>
          <p:cNvPr id="68616" name="Заголовок 2"/>
          <p:cNvSpPr>
            <a:spLocks noGrp="1"/>
          </p:cNvSpPr>
          <p:nvPr>
            <p:ph type="title"/>
          </p:nvPr>
        </p:nvSpPr>
        <p:spPr>
          <a:xfrm>
            <a:off x="244475" y="333375"/>
            <a:ext cx="8648700" cy="4397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Команда проекта </a:t>
            </a:r>
          </a:p>
        </p:txBody>
      </p:sp>
      <p:sp>
        <p:nvSpPr>
          <p:cNvPr id="19" name="Rectangle 53"/>
          <p:cNvSpPr txBox="1">
            <a:spLocks noChangeArrowheads="1"/>
          </p:cNvSpPr>
          <p:nvPr/>
        </p:nvSpPr>
        <p:spPr bwMode="auto">
          <a:xfrm>
            <a:off x="2101850" y="3074988"/>
            <a:ext cx="1462088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defTabSz="895350">
              <a:buClr>
                <a:srgbClr val="002960"/>
              </a:buClr>
            </a:pPr>
            <a:r>
              <a:rPr lang="ru-RU" altLang="ru-RU" sz="1000" b="1" dirty="0" smtClean="0">
                <a:solidFill>
                  <a:srgbClr val="00295C"/>
                </a:solidFill>
              </a:rPr>
              <a:t>Савченко С.Л., заведующий МБДОУ </a:t>
            </a:r>
            <a:endParaRPr lang="ru-RU" altLang="ru-RU" sz="1000" dirty="0">
              <a:solidFill>
                <a:srgbClr val="00295C"/>
              </a:solidFill>
            </a:endParaRPr>
          </a:p>
        </p:txBody>
      </p:sp>
      <p:sp>
        <p:nvSpPr>
          <p:cNvPr id="20" name="Rectangle 165"/>
          <p:cNvSpPr txBox="1">
            <a:spLocks noChangeArrowheads="1"/>
          </p:cNvSpPr>
          <p:nvPr/>
        </p:nvSpPr>
        <p:spPr bwMode="auto">
          <a:xfrm>
            <a:off x="1885950" y="1381125"/>
            <a:ext cx="1538288" cy="1539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 marL="342900" indent="-342900" defTabSz="895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93675" indent="-192088" defTabSz="895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457200" indent="-261938" defTabSz="895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614363" indent="-155575" defTabSz="895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749300" indent="-130175" defTabSz="895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206500" indent="-130175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663700" indent="-130175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120900" indent="-130175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578100" indent="-130175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587" lvl="1" indent="0" algn="ctr" fontAlgn="auto">
              <a:spcBef>
                <a:spcPts val="0"/>
              </a:spcBef>
              <a:spcAft>
                <a:spcPts val="0"/>
              </a:spcAft>
              <a:buClr>
                <a:srgbClr val="002960"/>
              </a:buClr>
              <a:buSzPct val="125000"/>
              <a:defRPr/>
            </a:pPr>
            <a:r>
              <a:rPr lang="ru-RU" altLang="ru-RU" sz="1000" kern="0" dirty="0" smtClean="0">
                <a:solidFill>
                  <a:srgbClr val="00295C"/>
                </a:solidFill>
              </a:rPr>
              <a:t>Заказчик проекта</a:t>
            </a:r>
            <a:endParaRPr lang="en-US" altLang="ru-RU" sz="1000" kern="0" dirty="0" smtClean="0">
              <a:solidFill>
                <a:srgbClr val="00295C"/>
              </a:solidFill>
            </a:endParaRPr>
          </a:p>
        </p:txBody>
      </p:sp>
      <p:sp>
        <p:nvSpPr>
          <p:cNvPr id="21" name="Rectangle 53"/>
          <p:cNvSpPr txBox="1">
            <a:spLocks noChangeArrowheads="1"/>
          </p:cNvSpPr>
          <p:nvPr/>
        </p:nvSpPr>
        <p:spPr bwMode="auto">
          <a:xfrm>
            <a:off x="3938588" y="3076575"/>
            <a:ext cx="1785937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defTabSz="895350">
              <a:buClr>
                <a:srgbClr val="002960"/>
              </a:buClr>
            </a:pPr>
            <a:r>
              <a:rPr lang="ru-RU" altLang="ru-RU" sz="1000" b="1" dirty="0" err="1" smtClean="0">
                <a:solidFill>
                  <a:srgbClr val="00295C"/>
                </a:solidFill>
              </a:rPr>
              <a:t>Сукалова</a:t>
            </a:r>
            <a:r>
              <a:rPr lang="ru-RU" altLang="ru-RU" sz="1000" b="1" dirty="0" smtClean="0">
                <a:solidFill>
                  <a:srgbClr val="00295C"/>
                </a:solidFill>
              </a:rPr>
              <a:t> Е.М, </a:t>
            </a:r>
          </a:p>
          <a:p>
            <a:pPr defTabSz="895350">
              <a:buClr>
                <a:srgbClr val="002960"/>
              </a:buClr>
            </a:pPr>
            <a:r>
              <a:rPr lang="ru-RU" altLang="ru-RU" sz="1000" b="1" dirty="0" smtClean="0">
                <a:solidFill>
                  <a:srgbClr val="00295C"/>
                </a:solidFill>
              </a:rPr>
              <a:t>старший воспитатель</a:t>
            </a:r>
            <a:endParaRPr lang="ru-RU" altLang="ru-RU" sz="1000" b="1" dirty="0">
              <a:solidFill>
                <a:srgbClr val="00295C"/>
              </a:solidFill>
            </a:endParaRPr>
          </a:p>
        </p:txBody>
      </p:sp>
      <p:sp>
        <p:nvSpPr>
          <p:cNvPr id="22" name="Rectangle 165"/>
          <p:cNvSpPr txBox="1">
            <a:spLocks noChangeArrowheads="1"/>
          </p:cNvSpPr>
          <p:nvPr/>
        </p:nvSpPr>
        <p:spPr bwMode="auto">
          <a:xfrm>
            <a:off x="3178175" y="1403350"/>
            <a:ext cx="2155825" cy="1539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 marL="342900" indent="-342900" defTabSz="895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93675" indent="-192088" defTabSz="895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457200" indent="-261938" defTabSz="895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614363" indent="-155575" defTabSz="895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749300" indent="-130175" defTabSz="895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206500" indent="-130175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663700" indent="-130175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120900" indent="-130175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578100" indent="-130175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19125" lvl="4" indent="0" fontAlgn="auto">
              <a:spcBef>
                <a:spcPts val="0"/>
              </a:spcBef>
              <a:spcAft>
                <a:spcPts val="0"/>
              </a:spcAft>
              <a:buClr>
                <a:srgbClr val="002960"/>
              </a:buClr>
              <a:buSzPct val="89000"/>
              <a:defRPr/>
            </a:pPr>
            <a:r>
              <a:rPr lang="ru-RU" altLang="ru-RU" sz="1000" kern="0" dirty="0" smtClean="0">
                <a:solidFill>
                  <a:srgbClr val="00295C"/>
                </a:solidFill>
              </a:rPr>
              <a:t>Руководитель проекта</a:t>
            </a:r>
            <a:endParaRPr lang="en-US" altLang="ru-RU" sz="1000" kern="0" dirty="0" smtClean="0">
              <a:solidFill>
                <a:srgbClr val="00295C"/>
              </a:solidFill>
            </a:endParaRPr>
          </a:p>
        </p:txBody>
      </p:sp>
      <p:sp>
        <p:nvSpPr>
          <p:cNvPr id="17418" name="TextBox 1"/>
          <p:cNvSpPr txBox="1">
            <a:spLocks noChangeArrowheads="1"/>
          </p:cNvSpPr>
          <p:nvPr/>
        </p:nvSpPr>
        <p:spPr bwMode="auto">
          <a:xfrm>
            <a:off x="317500" y="1939925"/>
            <a:ext cx="1568450" cy="12017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>
              <a:latin typeface="Calibri" pitchFamily="34" charset="0"/>
            </a:endParaRPr>
          </a:p>
          <a:p>
            <a:pPr algn="ctr"/>
            <a:r>
              <a:rPr lang="ru-RU" dirty="0">
                <a:latin typeface="Calibri" pitchFamily="34" charset="0"/>
              </a:rPr>
              <a:t>Логотип организации</a:t>
            </a:r>
          </a:p>
          <a:p>
            <a:pPr algn="ctr"/>
            <a:endParaRPr lang="ru-RU" dirty="0"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01850" y="1585913"/>
            <a:ext cx="1076325" cy="14525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ФОТО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62388" y="1566863"/>
            <a:ext cx="1069975" cy="14716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ФОТО</a:t>
            </a:r>
          </a:p>
        </p:txBody>
      </p:sp>
      <p:sp>
        <p:nvSpPr>
          <p:cNvPr id="36" name="Rectangle 53"/>
          <p:cNvSpPr txBox="1">
            <a:spLocks noChangeArrowheads="1"/>
          </p:cNvSpPr>
          <p:nvPr/>
        </p:nvSpPr>
        <p:spPr bwMode="auto">
          <a:xfrm>
            <a:off x="468313" y="5580063"/>
            <a:ext cx="1462087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defTabSz="895350">
              <a:buClr>
                <a:srgbClr val="002960"/>
              </a:buClr>
            </a:pPr>
            <a:r>
              <a:rPr lang="ru-RU" altLang="ru-RU" sz="1000" b="1" dirty="0" smtClean="0">
                <a:solidFill>
                  <a:srgbClr val="00295C"/>
                </a:solidFill>
              </a:rPr>
              <a:t>Зюзина А.В., делопроизводитель</a:t>
            </a:r>
            <a:endParaRPr lang="ru-RU" altLang="ru-RU" sz="1000" b="1" dirty="0">
              <a:solidFill>
                <a:srgbClr val="00295C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68313" y="4090988"/>
            <a:ext cx="1076325" cy="14525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ФОТО</a:t>
            </a:r>
          </a:p>
        </p:txBody>
      </p:sp>
      <p:sp>
        <p:nvSpPr>
          <p:cNvPr id="38" name="Rectangle 53"/>
          <p:cNvSpPr txBox="1">
            <a:spLocks noChangeArrowheads="1"/>
          </p:cNvSpPr>
          <p:nvPr/>
        </p:nvSpPr>
        <p:spPr bwMode="auto">
          <a:xfrm>
            <a:off x="2051050" y="5580063"/>
            <a:ext cx="1656854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defTabSz="895350">
              <a:buClr>
                <a:srgbClr val="002960"/>
              </a:buClr>
            </a:pPr>
            <a:r>
              <a:rPr lang="ru-RU" altLang="ru-RU" sz="1000" b="1" dirty="0" smtClean="0">
                <a:solidFill>
                  <a:srgbClr val="00295C"/>
                </a:solidFill>
              </a:rPr>
              <a:t>Никитина В.В. заведующий хозяйством </a:t>
            </a:r>
            <a:endParaRPr lang="ru-RU" altLang="ru-RU" sz="1000" b="1" dirty="0">
              <a:solidFill>
                <a:srgbClr val="00295C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051050" y="4090988"/>
            <a:ext cx="1076325" cy="14525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ФОТО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48488" y="6376988"/>
            <a:ext cx="2133600" cy="365125"/>
          </a:xfrm>
        </p:spPr>
        <p:txBody>
          <a:bodyPr/>
          <a:lstStyle/>
          <a:p>
            <a:pPr>
              <a:defRPr/>
            </a:pPr>
            <a:fld id="{F0EC2F0A-A745-4896-96C6-A2F4BE16BA30}" type="slidenum">
              <a:rPr lang="ru-RU" sz="1400"/>
              <a:pPr>
                <a:defRPr/>
              </a:pPr>
              <a:t>3</a:t>
            </a:fld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822" y="1579563"/>
            <a:ext cx="1118149" cy="14954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387" y="1557337"/>
            <a:ext cx="1119187" cy="14936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4073175"/>
            <a:ext cx="1088231" cy="14770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1" y="4084638"/>
            <a:ext cx="1146174" cy="147395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24525" y="57332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12" y="1828800"/>
            <a:ext cx="1646238" cy="155396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611" y="1326869"/>
            <a:ext cx="2707251" cy="2000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 descr="https://r1.nubex.ru/s5370-7e3/07af3fde2a_fit-in~1280x800~filters:no_upscale()__f724_0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697089"/>
            <a:ext cx="4538910" cy="23084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Прямоугольник 94"/>
          <p:cNvSpPr/>
          <p:nvPr/>
        </p:nvSpPr>
        <p:spPr>
          <a:xfrm>
            <a:off x="7216775" y="3279775"/>
            <a:ext cx="577850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10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5391150" y="3321050"/>
            <a:ext cx="50482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9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3540125" y="3352800"/>
            <a:ext cx="50482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8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7343775" y="1914525"/>
            <a:ext cx="50482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5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5664200" y="1928813"/>
            <a:ext cx="503238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4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3708400" y="1928813"/>
            <a:ext cx="503238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3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79388" y="1843088"/>
            <a:ext cx="504825" cy="433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1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209550" y="3328988"/>
            <a:ext cx="504825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6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1663700" y="1905000"/>
            <a:ext cx="503238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2</a:t>
            </a:r>
          </a:p>
        </p:txBody>
      </p:sp>
      <p:sp>
        <p:nvSpPr>
          <p:cNvPr id="4711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765175"/>
            <a:ext cx="9144000" cy="838200"/>
          </a:xfrm>
        </p:spPr>
        <p:txBody>
          <a:bodyPr/>
          <a:lstStyle/>
          <a:p>
            <a:r>
              <a:rPr lang="ru-RU" altLang="ru-RU" sz="2000" dirty="0" smtClean="0">
                <a:latin typeface="Franklin Gothic Medium" pitchFamily="34" charset="0"/>
              </a:rPr>
              <a:t>Карта текущего состояния процесса</a:t>
            </a:r>
            <a:br>
              <a:rPr lang="ru-RU" altLang="ru-RU" sz="2000" dirty="0" smtClean="0">
                <a:latin typeface="Franklin Gothic Medium" pitchFamily="34" charset="0"/>
              </a:rPr>
            </a:br>
            <a:r>
              <a:rPr lang="ru-RU" altLang="ru-RU" sz="2000" dirty="0" smtClean="0">
                <a:latin typeface="Franklin Gothic Medium" pitchFamily="34" charset="0"/>
              </a:rPr>
              <a:t>«</a:t>
            </a:r>
            <a:r>
              <a:rPr lang="ru-RU" altLang="ru-RU" sz="2000" u="sng" dirty="0" smtClean="0">
                <a:latin typeface="Franklin Gothic Medium" pitchFamily="34" charset="0"/>
              </a:rPr>
              <a:t>Прием на работу в МБДОУ сотрудника</a:t>
            </a:r>
            <a:r>
              <a:rPr lang="ru-RU" altLang="ru-RU" sz="2000" dirty="0" smtClean="0">
                <a:latin typeface="Franklin Gothic Medium" pitchFamily="34" charset="0"/>
              </a:rPr>
              <a:t>»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3350" y="333375"/>
            <a:ext cx="8470900" cy="647700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>
              <a:defRPr/>
            </a:pPr>
            <a:r>
              <a:rPr lang="ru-RU" sz="3000" b="1" dirty="0" smtClean="0">
                <a:solidFill>
                  <a:schemeClr val="tx1"/>
                </a:solidFill>
                <a:latin typeface="Franklin Gothic Medium" pitchFamily="34" charset="0"/>
              </a:rPr>
              <a:t>Введение в предметную область</a:t>
            </a:r>
            <a:br>
              <a:rPr lang="ru-RU" sz="3000" b="1" dirty="0" smtClean="0">
                <a:solidFill>
                  <a:schemeClr val="tx1"/>
                </a:solidFill>
                <a:latin typeface="Franklin Gothic Medium" pitchFamily="34" charset="0"/>
              </a:rPr>
            </a:br>
            <a:r>
              <a:rPr lang="ru-RU" sz="3000" b="1" dirty="0" smtClean="0">
                <a:solidFill>
                  <a:schemeClr val="tx1"/>
                </a:solidFill>
                <a:latin typeface="Franklin Gothic Medium" pitchFamily="34" charset="0"/>
              </a:rPr>
              <a:t>(описание ситуации «как есть»)</a:t>
            </a:r>
            <a:br>
              <a:rPr lang="ru-RU" sz="3000" b="1" dirty="0" smtClean="0">
                <a:solidFill>
                  <a:schemeClr val="tx1"/>
                </a:solidFill>
                <a:latin typeface="Franklin Gothic Medium" pitchFamily="34" charset="0"/>
              </a:rPr>
            </a:br>
            <a:endParaRPr lang="ru-RU" sz="3000" b="1" dirty="0">
              <a:solidFill>
                <a:schemeClr val="tx1"/>
              </a:solidFill>
              <a:latin typeface="Franklin Gothic Medium" pitchFamily="34" charset="0"/>
            </a:endParaRPr>
          </a:p>
        </p:txBody>
      </p:sp>
      <p:cxnSp>
        <p:nvCxnSpPr>
          <p:cNvPr id="20" name="Прямая соединительная линия 19"/>
          <p:cNvCxnSpPr>
            <a:stCxn id="10" idx="1"/>
            <a:endCxn id="10" idx="3"/>
          </p:cNvCxnSpPr>
          <p:nvPr/>
        </p:nvCxnSpPr>
        <p:spPr>
          <a:xfrm>
            <a:off x="122238" y="4897438"/>
            <a:ext cx="550862" cy="10001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118" name="TextBox 48"/>
          <p:cNvSpPr txBox="1">
            <a:spLocks noChangeArrowheads="1"/>
          </p:cNvSpPr>
          <p:nvPr/>
        </p:nvSpPr>
        <p:spPr bwMode="auto">
          <a:xfrm>
            <a:off x="250825" y="6381750"/>
            <a:ext cx="46085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C00000"/>
                </a:solidFill>
                <a:latin typeface="Calibri" pitchFamily="34" charset="0"/>
                <a:cs typeface="Arial" charset="0"/>
              </a:rPr>
              <a:t>ВПП (время протекания процесса)  – 74,5  мин. - 166 мин.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049463" y="3328988"/>
            <a:ext cx="504825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7</a:t>
            </a:r>
          </a:p>
        </p:txBody>
      </p:sp>
      <p:sp>
        <p:nvSpPr>
          <p:cNvPr id="63" name="Номер слайда 3"/>
          <p:cNvSpPr txBox="1">
            <a:spLocks noGrp="1"/>
          </p:cNvSpPr>
          <p:nvPr/>
        </p:nvSpPr>
        <p:spPr>
          <a:xfrm>
            <a:off x="8643938" y="6500813"/>
            <a:ext cx="347662" cy="285750"/>
          </a:xfrm>
          <a:prstGeom prst="rect">
            <a:avLst/>
          </a:prstGeom>
          <a:noFill/>
        </p:spPr>
        <p:txBody>
          <a:bodyPr anchor="ctr"/>
          <a:lstStyle/>
          <a:p>
            <a:pPr algn="ctr">
              <a:defRPr/>
            </a:pPr>
            <a:fld id="{0F4EB3B7-BDF7-42AB-AF99-A2864A098937}" type="slidenum">
              <a:rPr lang="ru-RU" sz="1200" b="1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pPr algn="ctr">
                <a:defRPr/>
              </a:pPr>
              <a:t>4</a:t>
            </a:fld>
            <a:endParaRPr lang="ru-RU" sz="1200" b="1" dirty="0">
              <a:solidFill>
                <a:schemeClr val="accent5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10" name="Пятно 1 60"/>
          <p:cNvSpPr/>
          <p:nvPr/>
        </p:nvSpPr>
        <p:spPr>
          <a:xfrm>
            <a:off x="122238" y="4714875"/>
            <a:ext cx="550862" cy="458788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1" name="Пятно 1 60"/>
          <p:cNvSpPr/>
          <p:nvPr/>
        </p:nvSpPr>
        <p:spPr>
          <a:xfrm>
            <a:off x="120650" y="5127625"/>
            <a:ext cx="522288" cy="361950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2" name="Пятно 1 60"/>
          <p:cNvSpPr/>
          <p:nvPr/>
        </p:nvSpPr>
        <p:spPr>
          <a:xfrm>
            <a:off x="146050" y="5489575"/>
            <a:ext cx="496888" cy="319088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3" name="Пятно 1 60"/>
          <p:cNvSpPr/>
          <p:nvPr/>
        </p:nvSpPr>
        <p:spPr>
          <a:xfrm>
            <a:off x="103188" y="5741988"/>
            <a:ext cx="544512" cy="330200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graphicFrame>
        <p:nvGraphicFramePr>
          <p:cNvPr id="64" name="Таблица 63"/>
          <p:cNvGraphicFramePr>
            <a:graphicFrameLocks noGrp="1"/>
          </p:cNvGraphicFramePr>
          <p:nvPr/>
        </p:nvGraphicFramePr>
        <p:xfrm>
          <a:off x="227856" y="2276872"/>
          <a:ext cx="1463824" cy="9601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4638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0573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dirty="0" smtClean="0">
                          <a:solidFill>
                            <a:schemeClr val="lt1"/>
                          </a:solidFill>
                          <a:cs typeface="+mn-cs"/>
                        </a:rPr>
                        <a:t>Вахтер </a:t>
                      </a: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917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Запись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 журнал посещений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9179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dirty="0" smtClean="0"/>
                        <a:t>1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мин. –  </a:t>
                      </a:r>
                      <a:r>
                        <a:rPr lang="ru-RU" sz="900" baseline="0" dirty="0" smtClean="0"/>
                        <a:t> 15 </a:t>
                      </a:r>
                      <a:r>
                        <a:rPr lang="ru-RU" sz="900" dirty="0" smtClean="0"/>
                        <a:t>мин.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1" name="Пятно 1 60"/>
          <p:cNvSpPr/>
          <p:nvPr/>
        </p:nvSpPr>
        <p:spPr>
          <a:xfrm>
            <a:off x="1141413" y="1843088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0" y="2276872"/>
            <a:ext cx="251520" cy="122413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ВХОД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8881361" y="3352372"/>
            <a:ext cx="288032" cy="16675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приказ</a:t>
            </a:r>
          </a:p>
        </p:txBody>
      </p:sp>
      <p:sp>
        <p:nvSpPr>
          <p:cNvPr id="47133" name="Прямоугольник 54"/>
          <p:cNvSpPr>
            <a:spLocks noChangeArrowheads="1"/>
          </p:cNvSpPr>
          <p:nvPr/>
        </p:nvSpPr>
        <p:spPr bwMode="auto">
          <a:xfrm>
            <a:off x="5219700" y="4560888"/>
            <a:ext cx="3673475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cs typeface="Arial" charset="0"/>
              </a:rPr>
              <a:t>Условные обозначения:</a:t>
            </a:r>
          </a:p>
        </p:txBody>
      </p:sp>
      <p:graphicFrame>
        <p:nvGraphicFramePr>
          <p:cNvPr id="56" name="Таблица 55"/>
          <p:cNvGraphicFramePr>
            <a:graphicFrameLocks noGrp="1"/>
          </p:cNvGraphicFramePr>
          <p:nvPr/>
        </p:nvGraphicFramePr>
        <p:xfrm>
          <a:off x="2051051" y="2276872"/>
          <a:ext cx="1512838" cy="97102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5128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6220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dirty="0" smtClean="0">
                          <a:solidFill>
                            <a:schemeClr val="lt1"/>
                          </a:solidFill>
                          <a:cs typeface="+mn-cs"/>
                        </a:rPr>
                        <a:t>Заведующий</a:t>
                      </a:r>
                      <a:r>
                        <a:rPr lang="ru-RU" sz="900" b="1" baseline="0" dirty="0" smtClean="0">
                          <a:solidFill>
                            <a:schemeClr val="lt1"/>
                          </a:solidFill>
                          <a:cs typeface="+mn-cs"/>
                        </a:rPr>
                        <a:t> </a:t>
                      </a: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92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Собеседование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9534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dirty="0" smtClean="0"/>
                        <a:t>10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 мин. –  30</a:t>
                      </a:r>
                      <a:r>
                        <a:rPr lang="ru-RU" sz="900" baseline="0" dirty="0" smtClean="0"/>
                        <a:t>  </a:t>
                      </a:r>
                      <a:r>
                        <a:rPr lang="ru-RU" sz="900" dirty="0" smtClean="0"/>
                        <a:t> мин.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7" name="Таблица 56"/>
          <p:cNvGraphicFramePr>
            <a:graphicFrameLocks noGrp="1"/>
          </p:cNvGraphicFramePr>
          <p:nvPr/>
        </p:nvGraphicFramePr>
        <p:xfrm>
          <a:off x="4031456" y="2276872"/>
          <a:ext cx="1626061" cy="97102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6260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6220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dirty="0" smtClean="0">
                          <a:solidFill>
                            <a:schemeClr val="lt1"/>
                          </a:solidFill>
                          <a:cs typeface="+mn-cs"/>
                        </a:rPr>
                        <a:t>Медсестра</a:t>
                      </a:r>
                      <a:r>
                        <a:rPr lang="ru-RU" sz="900" b="1" baseline="0" dirty="0" smtClean="0">
                          <a:solidFill>
                            <a:schemeClr val="lt1"/>
                          </a:solidFill>
                          <a:cs typeface="+mn-cs"/>
                        </a:rPr>
                        <a:t> </a:t>
                      </a: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92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Проверка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мед. книжки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9534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dirty="0" smtClean="0"/>
                        <a:t>1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 мин. –  5</a:t>
                      </a:r>
                      <a:r>
                        <a:rPr lang="ru-RU" sz="900" baseline="0" dirty="0" smtClean="0"/>
                        <a:t>  </a:t>
                      </a:r>
                      <a:r>
                        <a:rPr lang="ru-RU" sz="900" dirty="0" smtClean="0"/>
                        <a:t>мин.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9" name="Таблица 58"/>
          <p:cNvGraphicFramePr>
            <a:graphicFrameLocks noGrp="1"/>
          </p:cNvGraphicFramePr>
          <p:nvPr/>
        </p:nvGraphicFramePr>
        <p:xfrm>
          <a:off x="5975350" y="2276872"/>
          <a:ext cx="1476970" cy="9601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4769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8341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dirty="0" smtClean="0">
                          <a:solidFill>
                            <a:schemeClr val="lt1"/>
                          </a:solidFill>
                          <a:cs typeface="+mn-cs"/>
                        </a:rPr>
                        <a:t>Делопроизводитель</a:t>
                      </a:r>
                      <a:r>
                        <a:rPr lang="ru-RU" sz="900" b="1" baseline="0" dirty="0" smtClean="0">
                          <a:solidFill>
                            <a:schemeClr val="lt1"/>
                          </a:solidFill>
                          <a:cs typeface="+mn-cs"/>
                        </a:rPr>
                        <a:t> </a:t>
                      </a: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220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Проверка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документов для личного дела 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0445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dirty="0" smtClean="0"/>
                        <a:t>5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 мин. –  </a:t>
                      </a:r>
                      <a:r>
                        <a:rPr lang="ru-RU" sz="900" baseline="0" dirty="0" smtClean="0"/>
                        <a:t> 10  </a:t>
                      </a:r>
                      <a:r>
                        <a:rPr lang="ru-RU" sz="900" dirty="0" smtClean="0"/>
                        <a:t>мин.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5" name="Таблица 64"/>
          <p:cNvGraphicFramePr>
            <a:graphicFrameLocks noGrp="1"/>
          </p:cNvGraphicFramePr>
          <p:nvPr/>
        </p:nvGraphicFramePr>
        <p:xfrm>
          <a:off x="7767383" y="2264871"/>
          <a:ext cx="1269113" cy="98302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2691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3405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448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Формирование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личного дела 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4485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dirty="0" smtClean="0"/>
                        <a:t>5  мин. –  10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мин.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9" name="Пятно 1 60"/>
          <p:cNvSpPr/>
          <p:nvPr/>
        </p:nvSpPr>
        <p:spPr>
          <a:xfrm>
            <a:off x="1363663" y="3208338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5</a:t>
            </a:r>
          </a:p>
        </p:txBody>
      </p:sp>
      <p:graphicFrame>
        <p:nvGraphicFramePr>
          <p:cNvPr id="72" name="Таблица 71"/>
          <p:cNvGraphicFramePr>
            <a:graphicFrameLocks noGrp="1"/>
          </p:cNvGraphicFramePr>
          <p:nvPr/>
        </p:nvGraphicFramePr>
        <p:xfrm>
          <a:off x="179512" y="3656080"/>
          <a:ext cx="1512168" cy="9601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5121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8341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dirty="0" smtClean="0">
                          <a:solidFill>
                            <a:schemeClr val="lt1"/>
                          </a:solidFill>
                          <a:cs typeface="+mn-cs"/>
                        </a:rPr>
                        <a:t>Заведующий</a:t>
                      </a:r>
                      <a:r>
                        <a:rPr lang="ru-RU" sz="900" b="1" baseline="0" dirty="0" smtClean="0">
                          <a:solidFill>
                            <a:schemeClr val="lt1"/>
                          </a:solidFill>
                          <a:cs typeface="+mn-cs"/>
                        </a:rPr>
                        <a:t> </a:t>
                      </a: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220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Ознакомление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 локальными актами ДОУ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0445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dirty="0" smtClean="0"/>
                        <a:t>30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 мин. –  60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 мин.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3" name="Таблица 72"/>
          <p:cNvGraphicFramePr>
            <a:graphicFrameLocks noGrp="1"/>
          </p:cNvGraphicFramePr>
          <p:nvPr/>
        </p:nvGraphicFramePr>
        <p:xfrm>
          <a:off x="2053709" y="3712734"/>
          <a:ext cx="1510179" cy="846561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5101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8341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dirty="0" smtClean="0">
                          <a:solidFill>
                            <a:schemeClr val="lt1"/>
                          </a:solidFill>
                          <a:cs typeface="+mn-cs"/>
                        </a:rPr>
                        <a:t>Заведующий</a:t>
                      </a:r>
                      <a:r>
                        <a:rPr lang="ru-RU" sz="900" b="1" baseline="0" dirty="0" smtClean="0">
                          <a:solidFill>
                            <a:schemeClr val="lt1"/>
                          </a:solidFill>
                          <a:cs typeface="+mn-cs"/>
                        </a:rPr>
                        <a:t> </a:t>
                      </a: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220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Заключение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договора 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0445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dirty="0" smtClean="0"/>
                        <a:t>5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 мин. –  10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мин.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5" name="Таблица 74"/>
          <p:cNvGraphicFramePr>
            <a:graphicFrameLocks noGrp="1"/>
          </p:cNvGraphicFramePr>
          <p:nvPr/>
        </p:nvGraphicFramePr>
        <p:xfrm>
          <a:off x="3959225" y="3734199"/>
          <a:ext cx="1583903" cy="846561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5839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8341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dirty="0" smtClean="0">
                          <a:solidFill>
                            <a:schemeClr val="lt1"/>
                          </a:solidFill>
                          <a:cs typeface="+mn-cs"/>
                        </a:rPr>
                        <a:t>Заведующий</a:t>
                      </a:r>
                      <a:r>
                        <a:rPr lang="ru-RU" sz="900" b="1" baseline="0" dirty="0" smtClean="0">
                          <a:solidFill>
                            <a:schemeClr val="lt1"/>
                          </a:solidFill>
                          <a:cs typeface="+mn-cs"/>
                        </a:rPr>
                        <a:t> </a:t>
                      </a: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220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Вводный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инструктаж 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0445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dirty="0" smtClean="0"/>
                        <a:t>15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мин. –  </a:t>
                      </a:r>
                      <a:r>
                        <a:rPr lang="ru-RU" sz="900" baseline="0" dirty="0" smtClean="0"/>
                        <a:t> 20 </a:t>
                      </a:r>
                      <a:r>
                        <a:rPr lang="ru-RU" sz="900" dirty="0" smtClean="0"/>
                        <a:t>мин.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2" name="Таблица 81"/>
          <p:cNvGraphicFramePr>
            <a:graphicFrameLocks noGrp="1"/>
          </p:cNvGraphicFramePr>
          <p:nvPr/>
        </p:nvGraphicFramePr>
        <p:xfrm>
          <a:off x="5850955" y="3659350"/>
          <a:ext cx="1444535" cy="977655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4445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4613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dirty="0" smtClean="0">
                          <a:solidFill>
                            <a:schemeClr val="lt1"/>
                          </a:solidFill>
                          <a:cs typeface="+mn-cs"/>
                        </a:rPr>
                        <a:t>Делопроизводитель</a:t>
                      </a:r>
                      <a:r>
                        <a:rPr lang="ru-RU" sz="900" b="1" baseline="0" dirty="0" smtClean="0">
                          <a:solidFill>
                            <a:schemeClr val="lt1"/>
                          </a:solidFill>
                          <a:cs typeface="+mn-cs"/>
                        </a:rPr>
                        <a:t> </a:t>
                      </a: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220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Подготовка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проекта приказа 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0445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dirty="0" smtClean="0"/>
                        <a:t>2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 мин. –  4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мин.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8" name="Пятно 1 60"/>
          <p:cNvSpPr/>
          <p:nvPr/>
        </p:nvSpPr>
        <p:spPr>
          <a:xfrm>
            <a:off x="8382000" y="1846263"/>
            <a:ext cx="646113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90" name="Пятно 1 60"/>
          <p:cNvSpPr/>
          <p:nvPr/>
        </p:nvSpPr>
        <p:spPr>
          <a:xfrm>
            <a:off x="3101975" y="1863725"/>
            <a:ext cx="646113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91" name="Пятно 1 60"/>
          <p:cNvSpPr/>
          <p:nvPr/>
        </p:nvSpPr>
        <p:spPr>
          <a:xfrm>
            <a:off x="4897438" y="1808163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graphicFrame>
        <p:nvGraphicFramePr>
          <p:cNvPr id="88" name="Таблица 87"/>
          <p:cNvGraphicFramePr>
            <a:graphicFrameLocks noGrp="1"/>
          </p:cNvGraphicFramePr>
          <p:nvPr/>
        </p:nvGraphicFramePr>
        <p:xfrm>
          <a:off x="7596782" y="3656080"/>
          <a:ext cx="1296394" cy="9601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29639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8341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dirty="0" smtClean="0">
                          <a:solidFill>
                            <a:schemeClr val="lt1"/>
                          </a:solidFill>
                          <a:cs typeface="+mn-cs"/>
                        </a:rPr>
                        <a:t>Заведующий</a:t>
                      </a:r>
                      <a:r>
                        <a:rPr lang="ru-RU" sz="900" b="1" baseline="0" dirty="0" smtClean="0">
                          <a:solidFill>
                            <a:schemeClr val="lt1"/>
                          </a:solidFill>
                          <a:cs typeface="+mn-cs"/>
                        </a:rPr>
                        <a:t> </a:t>
                      </a: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220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Подписание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приказа , ознакомление 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0445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dirty="0" smtClean="0"/>
                        <a:t>1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 мин. –  2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 мин.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7" name="TextBox 96"/>
          <p:cNvSpPr txBox="1"/>
          <p:nvPr/>
        </p:nvSpPr>
        <p:spPr>
          <a:xfrm>
            <a:off x="0" y="1412875"/>
            <a:ext cx="9144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C00000"/>
                </a:solidFill>
                <a:latin typeface="+mj-lt"/>
                <a:cs typeface="Arial" charset="0"/>
              </a:rPr>
              <a:t>Линейный способ картирования</a:t>
            </a:r>
          </a:p>
          <a:p>
            <a:pPr algn="ctr">
              <a:defRPr/>
            </a:pPr>
            <a:r>
              <a:rPr lang="ru-RU" sz="1400" b="1" dirty="0">
                <a:solidFill>
                  <a:srgbClr val="C00000"/>
                </a:solidFill>
                <a:latin typeface="+mj-lt"/>
                <a:cs typeface="Arial" charset="0"/>
              </a:rPr>
              <a:t>(выбор способа картирования осуществляется самостоятельно)</a:t>
            </a:r>
          </a:p>
        </p:txBody>
      </p:sp>
      <p:pic>
        <p:nvPicPr>
          <p:cNvPr id="47148" name="Picture 6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99113" y="4725988"/>
            <a:ext cx="3162300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6" name="Таблица 6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10187630"/>
              </p:ext>
            </p:extLst>
          </p:nvPr>
        </p:nvGraphicFramePr>
        <p:xfrm>
          <a:off x="714375" y="4822825"/>
          <a:ext cx="2447925" cy="150336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4479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439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000" b="0" dirty="0" smtClean="0">
                          <a:latin typeface="Franklin Gothic Medium" pitchFamily="34" charset="0"/>
                        </a:rPr>
                        <a:t>Вахтер</a:t>
                      </a:r>
                      <a:r>
                        <a:rPr lang="ru-RU" altLang="ru-RU" sz="1000" b="0" baseline="0" dirty="0" smtClean="0">
                          <a:latin typeface="Franklin Gothic Medium" pitchFamily="34" charset="0"/>
                        </a:rPr>
                        <a:t> отсутствует, нет в штате</a:t>
                      </a:r>
                    </a:p>
                  </a:txBody>
                  <a:tcPr marL="91427" marR="91427" marT="45738" marB="45738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85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000" b="0" kern="1200" dirty="0" smtClean="0">
                          <a:solidFill>
                            <a:schemeClr val="tx1"/>
                          </a:solidFill>
                          <a:latin typeface="Franklin Gothic Medium" pitchFamily="34" charset="0"/>
                          <a:ea typeface="+mn-ea"/>
                          <a:cs typeface="+mn-cs"/>
                        </a:rPr>
                        <a:t>Заведующего нет на месте </a:t>
                      </a:r>
                    </a:p>
                  </a:txBody>
                  <a:tcPr marL="91427" marR="91427" marT="45738" marB="45738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2207">
                <a:tc>
                  <a:txBody>
                    <a:bodyPr/>
                    <a:lstStyle/>
                    <a:p>
                      <a:r>
                        <a:rPr lang="ru-RU" altLang="ru-RU" sz="1000" b="0" kern="1200" dirty="0" smtClean="0">
                          <a:solidFill>
                            <a:schemeClr val="tx1"/>
                          </a:solidFill>
                          <a:latin typeface="Franklin Gothic Medium" pitchFamily="34" charset="0"/>
                          <a:ea typeface="+mn-ea"/>
                          <a:cs typeface="+mn-cs"/>
                        </a:rPr>
                        <a:t>Мед книжка оформлена неправильно </a:t>
                      </a:r>
                    </a:p>
                  </a:txBody>
                  <a:tcPr marL="91427" marR="91427" marT="45738" marB="45738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86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000" b="0" kern="1200" dirty="0" smtClean="0">
                          <a:solidFill>
                            <a:schemeClr val="tx1"/>
                          </a:solidFill>
                          <a:latin typeface="Franklin Gothic Medium" pitchFamily="34" charset="0"/>
                          <a:ea typeface="+mn-ea"/>
                          <a:cs typeface="+mn-cs"/>
                        </a:rPr>
                        <a:t>Недостает</a:t>
                      </a:r>
                      <a:r>
                        <a:rPr lang="ru-RU" altLang="ru-RU" sz="1000" b="0" kern="1200" baseline="0" dirty="0" smtClean="0">
                          <a:solidFill>
                            <a:schemeClr val="tx1"/>
                          </a:solidFill>
                          <a:latin typeface="Franklin Gothic Medium" pitchFamily="34" charset="0"/>
                          <a:ea typeface="+mn-ea"/>
                          <a:cs typeface="+mn-cs"/>
                        </a:rPr>
                        <a:t> необходимых документов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000" b="0" kern="1200" baseline="0" dirty="0" smtClean="0">
                        <a:solidFill>
                          <a:schemeClr val="tx1"/>
                        </a:solidFill>
                        <a:latin typeface="Franklin Gothic Medium" pitchFamily="34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000" b="0" kern="1200" dirty="0" smtClean="0">
                          <a:solidFill>
                            <a:schemeClr val="tx1"/>
                          </a:solidFill>
                          <a:latin typeface="Franklin Gothic Medium" pitchFamily="34" charset="0"/>
                          <a:ea typeface="+mn-ea"/>
                          <a:cs typeface="+mn-cs"/>
                        </a:rPr>
                        <a:t>Потеря времени</a:t>
                      </a:r>
                      <a:r>
                        <a:rPr lang="ru-RU" altLang="ru-RU" sz="1000" b="0" kern="1200" baseline="0" dirty="0" smtClean="0">
                          <a:solidFill>
                            <a:schemeClr val="tx1"/>
                          </a:solidFill>
                          <a:latin typeface="Franklin Gothic Medium" pitchFamily="34" charset="0"/>
                          <a:ea typeface="+mn-ea"/>
                          <a:cs typeface="+mn-cs"/>
                        </a:rPr>
                        <a:t> </a:t>
                      </a:r>
                      <a:endParaRPr lang="ru-RU" altLang="ru-RU" sz="1000" b="0" kern="1200" dirty="0" smtClean="0">
                        <a:solidFill>
                          <a:schemeClr val="tx1"/>
                        </a:solidFill>
                        <a:latin typeface="Franklin Gothic Medium" pitchFamily="34" charset="0"/>
                        <a:ea typeface="+mn-ea"/>
                        <a:cs typeface="+mn-cs"/>
                      </a:endParaRPr>
                    </a:p>
                  </a:txBody>
                  <a:tcPr marL="91427" marR="91427" marT="45738" marB="45738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7" name="Пятно 1 60"/>
          <p:cNvSpPr/>
          <p:nvPr/>
        </p:nvSpPr>
        <p:spPr>
          <a:xfrm>
            <a:off x="38100" y="5989638"/>
            <a:ext cx="646113" cy="4286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5</a:t>
            </a:r>
          </a:p>
        </p:txBody>
      </p:sp>
      <p:sp>
        <p:nvSpPr>
          <p:cNvPr id="70" name="Пятно 1 60"/>
          <p:cNvSpPr/>
          <p:nvPr/>
        </p:nvSpPr>
        <p:spPr>
          <a:xfrm>
            <a:off x="5770563" y="5103813"/>
            <a:ext cx="379412" cy="411162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5753100" y="4845050"/>
            <a:ext cx="396875" cy="2047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900" b="1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5776343" y="5490368"/>
            <a:ext cx="288032" cy="22683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5843588" y="5716588"/>
            <a:ext cx="233362" cy="182562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право с вырезом 14"/>
          <p:cNvSpPr/>
          <p:nvPr/>
        </p:nvSpPr>
        <p:spPr>
          <a:xfrm>
            <a:off x="5832475" y="5907088"/>
            <a:ext cx="244475" cy="165100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7" name="Стрелка вправо с вырезом 76"/>
          <p:cNvSpPr/>
          <p:nvPr/>
        </p:nvSpPr>
        <p:spPr>
          <a:xfrm>
            <a:off x="5837238" y="6110288"/>
            <a:ext cx="246062" cy="165100"/>
          </a:xfrm>
          <a:prstGeom prst="notched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Стрелка вправо с вырезом 83"/>
          <p:cNvSpPr/>
          <p:nvPr/>
        </p:nvSpPr>
        <p:spPr>
          <a:xfrm>
            <a:off x="1755775" y="2684463"/>
            <a:ext cx="246063" cy="165100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5" name="Стрелка вправо с вырезом 84"/>
          <p:cNvSpPr/>
          <p:nvPr/>
        </p:nvSpPr>
        <p:spPr>
          <a:xfrm>
            <a:off x="3613150" y="2709863"/>
            <a:ext cx="244475" cy="165100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" name="Стрелка вправо с вырезом 101"/>
          <p:cNvSpPr/>
          <p:nvPr/>
        </p:nvSpPr>
        <p:spPr>
          <a:xfrm>
            <a:off x="7488238" y="2627313"/>
            <a:ext cx="244475" cy="165100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4" name="Стрелка вправо с вырезом 103"/>
          <p:cNvSpPr/>
          <p:nvPr/>
        </p:nvSpPr>
        <p:spPr>
          <a:xfrm>
            <a:off x="5702300" y="2711450"/>
            <a:ext cx="246063" cy="165100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5" name="Стрелка вправо с вырезом 104"/>
          <p:cNvSpPr/>
          <p:nvPr/>
        </p:nvSpPr>
        <p:spPr>
          <a:xfrm>
            <a:off x="-57150" y="4014788"/>
            <a:ext cx="244475" cy="165100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6" name="Стрелка вправо с вырезом 105"/>
          <p:cNvSpPr/>
          <p:nvPr/>
        </p:nvSpPr>
        <p:spPr>
          <a:xfrm>
            <a:off x="1755775" y="4060825"/>
            <a:ext cx="246063" cy="165100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7" name="Стрелка вправо с вырезом 106"/>
          <p:cNvSpPr/>
          <p:nvPr/>
        </p:nvSpPr>
        <p:spPr>
          <a:xfrm>
            <a:off x="3625850" y="4095750"/>
            <a:ext cx="244475" cy="165100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8" name="Стрелка вправо с вырезом 107"/>
          <p:cNvSpPr/>
          <p:nvPr/>
        </p:nvSpPr>
        <p:spPr>
          <a:xfrm>
            <a:off x="5575300" y="4087813"/>
            <a:ext cx="244475" cy="163512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9" name="Стрелка вправо с вырезом 108"/>
          <p:cNvSpPr/>
          <p:nvPr/>
        </p:nvSpPr>
        <p:spPr>
          <a:xfrm>
            <a:off x="7343775" y="4054475"/>
            <a:ext cx="246063" cy="165100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684213" y="1125538"/>
            <a:ext cx="3167062" cy="358775"/>
          </a:xfrm>
        </p:spPr>
        <p:txBody>
          <a:bodyPr/>
          <a:lstStyle/>
          <a:p>
            <a:r>
              <a:rPr lang="ru-RU" sz="2400" smtClean="0"/>
              <a:t>Пирамида проблем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288" y="115888"/>
            <a:ext cx="8686800" cy="865187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>
              <a:defRPr/>
            </a:pPr>
            <a:r>
              <a:rPr lang="ru-RU" sz="3000" dirty="0" smtClean="0">
                <a:solidFill>
                  <a:srgbClr val="464646"/>
                </a:solidFill>
              </a:rPr>
              <a:t>Введение в предметную область</a:t>
            </a:r>
            <a:br>
              <a:rPr lang="ru-RU" sz="3000" dirty="0" smtClean="0">
                <a:solidFill>
                  <a:srgbClr val="464646"/>
                </a:solidFill>
              </a:rPr>
            </a:br>
            <a:r>
              <a:rPr lang="ru-RU" sz="3000" dirty="0" smtClean="0">
                <a:solidFill>
                  <a:srgbClr val="464646"/>
                </a:solidFill>
              </a:rPr>
              <a:t>(описание ситуации «как есть»)</a:t>
            </a:r>
            <a:endParaRPr lang="ru-RU" sz="3000" dirty="0">
              <a:solidFill>
                <a:srgbClr val="464646"/>
              </a:solidFill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07504" y="1556792"/>
          <a:ext cx="3816424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5604" name="TextBox 7"/>
          <p:cNvSpPr txBox="1">
            <a:spLocks noChangeArrowheads="1"/>
          </p:cNvSpPr>
          <p:nvPr/>
        </p:nvSpPr>
        <p:spPr bwMode="auto">
          <a:xfrm>
            <a:off x="4524375" y="1484313"/>
            <a:ext cx="429577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>
                <a:latin typeface="Franklin Gothic Medium" pitchFamily="34" charset="0"/>
              </a:rPr>
              <a:t>Вахтер отсутствует, нет в штате</a:t>
            </a:r>
          </a:p>
          <a:p>
            <a:endParaRPr lang="ru-RU" altLang="ru-RU" sz="1400" dirty="0"/>
          </a:p>
          <a:p>
            <a:r>
              <a:rPr lang="ru-RU" altLang="ru-RU" sz="1400" dirty="0"/>
              <a:t>Заведующего нет на месте </a:t>
            </a:r>
          </a:p>
          <a:p>
            <a:endParaRPr lang="ru-RU" altLang="ru-RU" sz="1400" dirty="0"/>
          </a:p>
          <a:p>
            <a:endParaRPr lang="ru-RU" altLang="ru-RU" sz="1400" dirty="0"/>
          </a:p>
          <a:p>
            <a:r>
              <a:rPr lang="ru-RU" altLang="ru-RU" sz="1400" dirty="0"/>
              <a:t>Мед книжка оформлена неправильно </a:t>
            </a:r>
          </a:p>
          <a:p>
            <a:endParaRPr lang="ru-RU" altLang="ru-RU" sz="1400" dirty="0"/>
          </a:p>
          <a:p>
            <a:r>
              <a:rPr lang="ru-RU" altLang="ru-RU" sz="1400" dirty="0"/>
              <a:t>Недостает необходимых документов </a:t>
            </a:r>
          </a:p>
          <a:p>
            <a:endParaRPr lang="ru-RU" altLang="ru-RU" sz="1400" dirty="0"/>
          </a:p>
          <a:p>
            <a:r>
              <a:rPr lang="ru-RU" altLang="ru-RU" sz="1400" dirty="0"/>
              <a:t>Потеря времени</a:t>
            </a:r>
            <a:endParaRPr lang="ru-RU" sz="1400" dirty="0"/>
          </a:p>
        </p:txBody>
      </p:sp>
      <p:sp>
        <p:nvSpPr>
          <p:cNvPr id="11" name="Пятно 1 88">
            <a:extLst/>
          </p:cNvPr>
          <p:cNvSpPr/>
          <p:nvPr/>
        </p:nvSpPr>
        <p:spPr>
          <a:xfrm>
            <a:off x="4074680" y="2507967"/>
            <a:ext cx="460953" cy="360040"/>
          </a:xfrm>
          <a:prstGeom prst="irregularSeal1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973638" y="1125538"/>
            <a:ext cx="3168650" cy="358775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>
              <a:defRPr/>
            </a:pPr>
            <a:r>
              <a:rPr lang="ru-RU" sz="2400" dirty="0" smtClean="0">
                <a:solidFill>
                  <a:srgbClr val="464646"/>
                </a:solidFill>
              </a:rPr>
              <a:t>Перечень проблем</a:t>
            </a:r>
            <a:endParaRPr lang="ru-RU" sz="2400" dirty="0">
              <a:solidFill>
                <a:srgbClr val="464646"/>
              </a:solidFill>
            </a:endParaRPr>
          </a:p>
        </p:txBody>
      </p:sp>
      <p:sp>
        <p:nvSpPr>
          <p:cNvPr id="15" name="Пятно 1 88">
            <a:extLst/>
          </p:cNvPr>
          <p:cNvSpPr/>
          <p:nvPr/>
        </p:nvSpPr>
        <p:spPr>
          <a:xfrm>
            <a:off x="4054587" y="3034364"/>
            <a:ext cx="460953" cy="360040"/>
          </a:xfrm>
          <a:prstGeom prst="irregularSeal1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white"/>
                </a:solidFill>
              </a:rPr>
              <a:t>4</a:t>
            </a:r>
          </a:p>
        </p:txBody>
      </p:sp>
      <p:sp>
        <p:nvSpPr>
          <p:cNvPr id="16" name="Пятно 1 88">
            <a:extLst/>
          </p:cNvPr>
          <p:cNvSpPr/>
          <p:nvPr/>
        </p:nvSpPr>
        <p:spPr>
          <a:xfrm>
            <a:off x="4056237" y="3395911"/>
            <a:ext cx="564513" cy="360039"/>
          </a:xfrm>
          <a:prstGeom prst="irregularSeal1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white"/>
                </a:solidFill>
              </a:rPr>
              <a:t>5</a:t>
            </a:r>
          </a:p>
        </p:txBody>
      </p:sp>
      <p:sp>
        <p:nvSpPr>
          <p:cNvPr id="24" name="Пятно 1 88">
            <a:extLst/>
          </p:cNvPr>
          <p:cNvSpPr/>
          <p:nvPr/>
        </p:nvSpPr>
        <p:spPr>
          <a:xfrm>
            <a:off x="4082230" y="1988840"/>
            <a:ext cx="460953" cy="360040"/>
          </a:xfrm>
          <a:prstGeom prst="irregularSeal1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2562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620125" y="6572250"/>
            <a:ext cx="531813" cy="28575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AE84591D-6EBF-4974-87AC-F3D51ACC9BDB}" type="slidenum">
              <a:rPr lang="ru-RU" b="1">
                <a:solidFill>
                  <a:srgbClr val="23263C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 b="1">
              <a:solidFill>
                <a:srgbClr val="23263C"/>
              </a:solidFill>
            </a:endParaRPr>
          </a:p>
        </p:txBody>
      </p:sp>
      <p:sp>
        <p:nvSpPr>
          <p:cNvPr id="21" name="Пятно 1 88">
            <a:extLst/>
          </p:cNvPr>
          <p:cNvSpPr/>
          <p:nvPr/>
        </p:nvSpPr>
        <p:spPr>
          <a:xfrm>
            <a:off x="4082230" y="1463428"/>
            <a:ext cx="460953" cy="360040"/>
          </a:xfrm>
          <a:prstGeom prst="irregularSeal1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23" name="Пятно 1 88">
            <a:extLst/>
          </p:cNvPr>
          <p:cNvSpPr/>
          <p:nvPr/>
        </p:nvSpPr>
        <p:spPr>
          <a:xfrm>
            <a:off x="1738648" y="4389543"/>
            <a:ext cx="460953" cy="360040"/>
          </a:xfrm>
          <a:prstGeom prst="irregularSeal1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29" name="Пятно 1 88">
            <a:extLst/>
          </p:cNvPr>
          <p:cNvSpPr/>
          <p:nvPr/>
        </p:nvSpPr>
        <p:spPr>
          <a:xfrm>
            <a:off x="654603" y="5866781"/>
            <a:ext cx="460953" cy="360040"/>
          </a:xfrm>
          <a:prstGeom prst="irregularSeal1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30" name="Пятно 1 88">
            <a:extLst/>
          </p:cNvPr>
          <p:cNvSpPr/>
          <p:nvPr/>
        </p:nvSpPr>
        <p:spPr>
          <a:xfrm>
            <a:off x="971600" y="5523674"/>
            <a:ext cx="460953" cy="360040"/>
          </a:xfrm>
          <a:prstGeom prst="irregularSeal1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31" name="Пятно 1 88">
            <a:extLst/>
          </p:cNvPr>
          <p:cNvSpPr/>
          <p:nvPr/>
        </p:nvSpPr>
        <p:spPr>
          <a:xfrm>
            <a:off x="1508171" y="5251484"/>
            <a:ext cx="460953" cy="360040"/>
          </a:xfrm>
          <a:prstGeom prst="irregularSeal1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white"/>
                </a:solidFill>
              </a:rPr>
              <a:t>4</a:t>
            </a:r>
          </a:p>
        </p:txBody>
      </p:sp>
      <p:sp>
        <p:nvSpPr>
          <p:cNvPr id="32" name="Пятно 1 88">
            <a:extLst/>
          </p:cNvPr>
          <p:cNvSpPr/>
          <p:nvPr/>
        </p:nvSpPr>
        <p:spPr>
          <a:xfrm>
            <a:off x="2169169" y="5285676"/>
            <a:ext cx="460953" cy="360040"/>
          </a:xfrm>
          <a:prstGeom prst="irregularSeal1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white"/>
                </a:solidFill>
              </a:rPr>
              <a:t>5</a:t>
            </a:r>
          </a:p>
        </p:txBody>
      </p:sp>
      <p:sp>
        <p:nvSpPr>
          <p:cNvPr id="33" name="Пятно 1 88">
            <a:extLst/>
          </p:cNvPr>
          <p:cNvSpPr/>
          <p:nvPr/>
        </p:nvSpPr>
        <p:spPr>
          <a:xfrm>
            <a:off x="2695696" y="6045364"/>
            <a:ext cx="460953" cy="360040"/>
          </a:xfrm>
          <a:prstGeom prst="irregularSeal1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white"/>
                </a:solidFill>
              </a:rPr>
              <a:t>6</a:t>
            </a:r>
          </a:p>
        </p:txBody>
      </p:sp>
      <p:sp>
        <p:nvSpPr>
          <p:cNvPr id="35" name="Пятно 1 88">
            <a:extLst/>
          </p:cNvPr>
          <p:cNvSpPr/>
          <p:nvPr/>
        </p:nvSpPr>
        <p:spPr>
          <a:xfrm>
            <a:off x="2693339" y="5531998"/>
            <a:ext cx="460953" cy="360040"/>
          </a:xfrm>
          <a:prstGeom prst="irregularSeal1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prstClr val="white"/>
                </a:solidFill>
              </a:rPr>
              <a:t>7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Номер слайда 3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662988" y="6570663"/>
            <a:ext cx="450850" cy="28575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F9BA9E2B-8AE2-4420-9928-0325A9E26E8A}" type="slidenum">
              <a:rPr lang="ru-RU" altLang="ru-RU" b="1">
                <a:solidFill>
                  <a:srgbClr val="23263C"/>
                </a:solidFill>
                <a:latin typeface="Franklin Gothic Book" pitchFamily="34" charset="0"/>
                <a:cs typeface="Arial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 altLang="ru-RU" b="1">
              <a:solidFill>
                <a:srgbClr val="23263C"/>
              </a:solidFill>
              <a:latin typeface="Franklin Gothic Book" pitchFamily="34" charset="0"/>
              <a:cs typeface="Arial" charset="0"/>
            </a:endParaRPr>
          </a:p>
        </p:txBody>
      </p:sp>
      <p:sp>
        <p:nvSpPr>
          <p:cNvPr id="27650" name="Text Box 14"/>
          <p:cNvSpPr txBox="1">
            <a:spLocks noChangeArrowheads="1"/>
          </p:cNvSpPr>
          <p:nvPr/>
        </p:nvSpPr>
        <p:spPr bwMode="auto">
          <a:xfrm>
            <a:off x="7029450" y="796925"/>
            <a:ext cx="1811338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46800" bIns="10800">
            <a:spAutoFit/>
          </a:bodyPr>
          <a:lstStyle/>
          <a:p>
            <a:pPr algn="ctr"/>
            <a:r>
              <a:rPr lang="ru-RU" altLang="ru-RU" sz="1200" b="1">
                <a:solidFill>
                  <a:schemeClr val="tx2"/>
                </a:solidFill>
                <a:cs typeface="Arial" charset="0"/>
              </a:rPr>
              <a:t>Вклад в достижение цели, мин.</a:t>
            </a:r>
          </a:p>
        </p:txBody>
      </p:sp>
      <p:sp>
        <p:nvSpPr>
          <p:cNvPr id="27651" name="Text Box 14"/>
          <p:cNvSpPr txBox="1">
            <a:spLocks noChangeArrowheads="1"/>
          </p:cNvSpPr>
          <p:nvPr/>
        </p:nvSpPr>
        <p:spPr bwMode="auto">
          <a:xfrm>
            <a:off x="5170488" y="796925"/>
            <a:ext cx="1593850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46800" bIns="10800">
            <a:spAutoFit/>
          </a:bodyPr>
          <a:lstStyle/>
          <a:p>
            <a:pPr algn="ctr"/>
            <a:r>
              <a:rPr lang="ru-RU" altLang="ru-RU" sz="1400" b="1">
                <a:solidFill>
                  <a:schemeClr val="tx2"/>
                </a:solidFill>
                <a:cs typeface="Arial" charset="0"/>
              </a:rPr>
              <a:t>Решение</a:t>
            </a:r>
          </a:p>
        </p:txBody>
      </p:sp>
      <p:sp>
        <p:nvSpPr>
          <p:cNvPr id="27652" name="TextBox 41"/>
          <p:cNvSpPr txBox="1">
            <a:spLocks noChangeArrowheads="1"/>
          </p:cNvSpPr>
          <p:nvPr/>
        </p:nvSpPr>
        <p:spPr bwMode="auto">
          <a:xfrm>
            <a:off x="100013" y="1585944"/>
            <a:ext cx="2125560" cy="525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82800" bIns="1080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>
                <a:latin typeface="Franklin Gothic Medium" pitchFamily="34" charset="0"/>
              </a:rPr>
              <a:t>Вахтер отсутствует, </a:t>
            </a:r>
            <a:endParaRPr lang="ru-RU" altLang="ru-RU" sz="1400" dirty="0" smtClean="0">
              <a:latin typeface="Franklin Gothic Medium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dirty="0" smtClean="0">
                <a:latin typeface="Franklin Gothic Medium" pitchFamily="34" charset="0"/>
              </a:rPr>
              <a:t>нет </a:t>
            </a:r>
            <a:r>
              <a:rPr lang="ru-RU" altLang="ru-RU" sz="1400" dirty="0">
                <a:latin typeface="Franklin Gothic Medium" pitchFamily="34" charset="0"/>
              </a:rPr>
              <a:t>в штате</a:t>
            </a:r>
          </a:p>
        </p:txBody>
      </p:sp>
      <p:sp>
        <p:nvSpPr>
          <p:cNvPr id="27653" name="TextBox 41"/>
          <p:cNvSpPr txBox="1">
            <a:spLocks noChangeArrowheads="1"/>
          </p:cNvSpPr>
          <p:nvPr/>
        </p:nvSpPr>
        <p:spPr bwMode="auto">
          <a:xfrm>
            <a:off x="2528888" y="1590675"/>
            <a:ext cx="2303462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82800" bIns="108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1200" b="1" dirty="0">
                <a:cs typeface="Arial" charset="0"/>
              </a:rPr>
              <a:t>-</a:t>
            </a:r>
            <a:r>
              <a:rPr lang="ru-RU" altLang="ru-RU" sz="1400" dirty="0">
                <a:cs typeface="Arial" charset="0"/>
              </a:rPr>
              <a:t>отсутствие графика приема граждан, необходимость обхода территории вахтером</a:t>
            </a:r>
          </a:p>
        </p:txBody>
      </p:sp>
      <p:sp>
        <p:nvSpPr>
          <p:cNvPr id="25610" name="TextBox 41"/>
          <p:cNvSpPr txBox="1">
            <a:spLocks noChangeArrowheads="1"/>
          </p:cNvSpPr>
          <p:nvPr/>
        </p:nvSpPr>
        <p:spPr bwMode="auto">
          <a:xfrm>
            <a:off x="7808913" y="1809750"/>
            <a:ext cx="1031875" cy="273050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tIns="82800" bIns="108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15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00013" y="1412875"/>
            <a:ext cx="8788400" cy="1223963"/>
          </a:xfrm>
          <a:prstGeom prst="rect">
            <a:avLst/>
          </a:prstGeom>
          <a:noFill/>
          <a:ln>
            <a:solidFill>
              <a:srgbClr val="248F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Стрелка: вправо 3"/>
          <p:cNvSpPr/>
          <p:nvPr/>
        </p:nvSpPr>
        <p:spPr>
          <a:xfrm>
            <a:off x="2241309" y="1812015"/>
            <a:ext cx="174625" cy="217487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Стрелка: вправо 3"/>
          <p:cNvSpPr/>
          <p:nvPr/>
        </p:nvSpPr>
        <p:spPr>
          <a:xfrm>
            <a:off x="7364771" y="1848294"/>
            <a:ext cx="174625" cy="217487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222250" y="796925"/>
            <a:ext cx="167481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46800" bIns="10800">
            <a:spAutoFit/>
          </a:bodyPr>
          <a:lstStyle/>
          <a:p>
            <a:pPr algn="ctr"/>
            <a:r>
              <a:rPr lang="ru-RU" altLang="ru-RU" sz="1400" b="1">
                <a:solidFill>
                  <a:schemeClr val="tx2"/>
                </a:solidFill>
                <a:cs typeface="Arial" charset="0"/>
              </a:rPr>
              <a:t>Проблема</a:t>
            </a:r>
          </a:p>
        </p:txBody>
      </p:sp>
      <p:sp>
        <p:nvSpPr>
          <p:cNvPr id="27663" name="TextBox 41"/>
          <p:cNvSpPr txBox="1">
            <a:spLocks noChangeArrowheads="1"/>
          </p:cNvSpPr>
          <p:nvPr/>
        </p:nvSpPr>
        <p:spPr bwMode="auto">
          <a:xfrm>
            <a:off x="5156200" y="1504950"/>
            <a:ext cx="2087563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82800" bIns="108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>
                <a:solidFill>
                  <a:srgbClr val="000000"/>
                </a:solidFill>
              </a:rPr>
              <a:t>Составление графика приема граждан с учетом обхода территории вахтером</a:t>
            </a:r>
            <a:endParaRPr lang="ru-RU" altLang="ru-RU" sz="1400">
              <a:solidFill>
                <a:srgbClr val="000000"/>
              </a:solidFill>
            </a:endParaRPr>
          </a:p>
        </p:txBody>
      </p:sp>
      <p:sp>
        <p:nvSpPr>
          <p:cNvPr id="33" name="Стрелка: вправо 3"/>
          <p:cNvSpPr/>
          <p:nvPr/>
        </p:nvSpPr>
        <p:spPr>
          <a:xfrm>
            <a:off x="4954947" y="1812016"/>
            <a:ext cx="174625" cy="217487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667" name="Text Box 14"/>
          <p:cNvSpPr txBox="1">
            <a:spLocks noChangeArrowheads="1"/>
          </p:cNvSpPr>
          <p:nvPr/>
        </p:nvSpPr>
        <p:spPr bwMode="auto">
          <a:xfrm>
            <a:off x="2720975" y="796925"/>
            <a:ext cx="167481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46800" bIns="10800">
            <a:spAutoFit/>
          </a:bodyPr>
          <a:lstStyle/>
          <a:p>
            <a:pPr algn="ctr"/>
            <a:r>
              <a:rPr lang="ru-RU" altLang="ru-RU" sz="1400" b="1">
                <a:solidFill>
                  <a:schemeClr val="tx2"/>
                </a:solidFill>
                <a:cs typeface="Arial" charset="0"/>
              </a:rPr>
              <a:t>Первопричина</a:t>
            </a:r>
          </a:p>
        </p:txBody>
      </p:sp>
      <p:sp>
        <p:nvSpPr>
          <p:cNvPr id="27668" name="Заголовок 1"/>
          <p:cNvSpPr txBox="1">
            <a:spLocks/>
          </p:cNvSpPr>
          <p:nvPr/>
        </p:nvSpPr>
        <p:spPr bwMode="auto">
          <a:xfrm>
            <a:off x="201613" y="188913"/>
            <a:ext cx="8686800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000" b="1">
                <a:solidFill>
                  <a:srgbClr val="002060"/>
                </a:solidFill>
                <a:latin typeface="Calibri" pitchFamily="34" charset="0"/>
              </a:rPr>
              <a:t>Анализ проблем «5 почему?»</a:t>
            </a:r>
          </a:p>
        </p:txBody>
      </p:sp>
      <p:sp>
        <p:nvSpPr>
          <p:cNvPr id="27669" name="TextBox 41"/>
          <p:cNvSpPr txBox="1">
            <a:spLocks noChangeArrowheads="1"/>
          </p:cNvSpPr>
          <p:nvPr/>
        </p:nvSpPr>
        <p:spPr bwMode="auto">
          <a:xfrm>
            <a:off x="100013" y="3228975"/>
            <a:ext cx="2109787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82800" bIns="108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1400"/>
              <a:t>Заведующего нет на месте</a:t>
            </a:r>
          </a:p>
        </p:txBody>
      </p:sp>
      <p:sp>
        <p:nvSpPr>
          <p:cNvPr id="27670" name="TextBox 41"/>
          <p:cNvSpPr txBox="1">
            <a:spLocks noChangeArrowheads="1"/>
          </p:cNvSpPr>
          <p:nvPr/>
        </p:nvSpPr>
        <p:spPr bwMode="auto">
          <a:xfrm>
            <a:off x="2516188" y="3033713"/>
            <a:ext cx="2305050" cy="77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82800" bIns="108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1400">
                <a:cs typeface="Arial" charset="0"/>
              </a:rPr>
              <a:t>Отсутствие графика приема граждан, ГМО, плановое совещание и т.п.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00013" y="2873375"/>
            <a:ext cx="8778875" cy="1211263"/>
          </a:xfrm>
          <a:prstGeom prst="rect">
            <a:avLst/>
          </a:prstGeom>
          <a:noFill/>
          <a:ln>
            <a:solidFill>
              <a:srgbClr val="248F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Стрелка: вправо 3"/>
          <p:cNvSpPr/>
          <p:nvPr/>
        </p:nvSpPr>
        <p:spPr>
          <a:xfrm>
            <a:off x="2225573" y="3311785"/>
            <a:ext cx="174625" cy="217487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Стрелка: вправо 3"/>
          <p:cNvSpPr/>
          <p:nvPr/>
        </p:nvSpPr>
        <p:spPr>
          <a:xfrm>
            <a:off x="7339515" y="3320255"/>
            <a:ext cx="174625" cy="217487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678" name="TextBox 41"/>
          <p:cNvSpPr txBox="1">
            <a:spLocks noChangeArrowheads="1"/>
          </p:cNvSpPr>
          <p:nvPr/>
        </p:nvSpPr>
        <p:spPr bwMode="auto">
          <a:xfrm>
            <a:off x="5097463" y="2947988"/>
            <a:ext cx="20891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82800" bIns="108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1400"/>
              <a:t>Составление графика приема граждан с учетом плановых совещаний руководителя</a:t>
            </a:r>
          </a:p>
        </p:txBody>
      </p:sp>
      <p:sp>
        <p:nvSpPr>
          <p:cNvPr id="49" name="Стрелка: вправо 3"/>
          <p:cNvSpPr/>
          <p:nvPr/>
        </p:nvSpPr>
        <p:spPr>
          <a:xfrm>
            <a:off x="4929691" y="3320255"/>
            <a:ext cx="174625" cy="217487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682" name="TextBox 41"/>
          <p:cNvSpPr txBox="1">
            <a:spLocks noChangeArrowheads="1"/>
          </p:cNvSpPr>
          <p:nvPr/>
        </p:nvSpPr>
        <p:spPr bwMode="auto">
          <a:xfrm>
            <a:off x="100013" y="4625975"/>
            <a:ext cx="2109787" cy="109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82800" bIns="10800" anchor="ctr">
            <a:spAutoFit/>
          </a:bodyPr>
          <a:lstStyle/>
          <a:p>
            <a:pPr algn="ctr"/>
            <a:r>
              <a:rPr lang="ru-RU" altLang="ru-RU" sz="1400"/>
              <a:t>Мед книжка оформлена неправильно </a:t>
            </a:r>
          </a:p>
          <a:p>
            <a:pPr algn="ctr"/>
            <a:endParaRPr lang="ru-RU" sz="1400">
              <a:solidFill>
                <a:srgbClr val="000000"/>
              </a:solidFill>
            </a:endParaRPr>
          </a:p>
          <a:p>
            <a:pPr algn="ctr">
              <a:lnSpc>
                <a:spcPct val="80000"/>
              </a:lnSpc>
            </a:pPr>
            <a:endParaRPr lang="ru-RU" altLang="ru-RU" sz="1200" b="1">
              <a:cs typeface="Arial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00013" y="4311650"/>
            <a:ext cx="8764587" cy="1854200"/>
          </a:xfrm>
          <a:prstGeom prst="rect">
            <a:avLst/>
          </a:prstGeom>
          <a:noFill/>
          <a:ln>
            <a:solidFill>
              <a:srgbClr val="248F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7" name="Стрелка: вправо 3"/>
          <p:cNvSpPr/>
          <p:nvPr/>
        </p:nvSpPr>
        <p:spPr>
          <a:xfrm>
            <a:off x="2211897" y="5077363"/>
            <a:ext cx="174625" cy="217487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" name="Стрелка: вправо 3"/>
          <p:cNvSpPr/>
          <p:nvPr/>
        </p:nvSpPr>
        <p:spPr>
          <a:xfrm>
            <a:off x="7335810" y="5061959"/>
            <a:ext cx="174625" cy="217487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3" name="Стрелка: вправо 3"/>
          <p:cNvSpPr/>
          <p:nvPr/>
        </p:nvSpPr>
        <p:spPr>
          <a:xfrm>
            <a:off x="4916015" y="5077362"/>
            <a:ext cx="174625" cy="217487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TextBox 41"/>
          <p:cNvSpPr txBox="1">
            <a:spLocks noChangeArrowheads="1"/>
          </p:cNvSpPr>
          <p:nvPr/>
        </p:nvSpPr>
        <p:spPr bwMode="auto">
          <a:xfrm>
            <a:off x="7726363" y="3298825"/>
            <a:ext cx="1033462" cy="273050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tIns="82800" bIns="108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27695" name="TextBox 41"/>
          <p:cNvSpPr txBox="1">
            <a:spLocks noChangeArrowheads="1"/>
          </p:cNvSpPr>
          <p:nvPr/>
        </p:nvSpPr>
        <p:spPr bwMode="auto">
          <a:xfrm>
            <a:off x="5170488" y="4476750"/>
            <a:ext cx="2089150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82800" bIns="10800" anchor="ctr">
            <a:spAutoFit/>
          </a:bodyPr>
          <a:lstStyle/>
          <a:p>
            <a:r>
              <a:rPr lang="ru-RU" sz="1400">
                <a:solidFill>
                  <a:srgbClr val="000000"/>
                </a:solidFill>
              </a:rPr>
              <a:t>Введение предварительной проверки медицинской книжки посредством различных мессенджеров</a:t>
            </a:r>
            <a:r>
              <a:rPr lang="ru-RU">
                <a:solidFill>
                  <a:srgbClr val="000000"/>
                </a:solidFill>
              </a:rPr>
              <a:t> </a:t>
            </a:r>
          </a:p>
          <a:p>
            <a:pPr algn="ctr">
              <a:lnSpc>
                <a:spcPct val="80000"/>
              </a:lnSpc>
            </a:pPr>
            <a:endParaRPr lang="ru-RU" altLang="ru-RU" sz="1200" b="1">
              <a:cs typeface="Arial" charset="0"/>
            </a:endParaRPr>
          </a:p>
        </p:txBody>
      </p:sp>
      <p:sp>
        <p:nvSpPr>
          <p:cNvPr id="88" name="TextBox 41"/>
          <p:cNvSpPr txBox="1">
            <a:spLocks noChangeArrowheads="1"/>
          </p:cNvSpPr>
          <p:nvPr/>
        </p:nvSpPr>
        <p:spPr bwMode="auto">
          <a:xfrm>
            <a:off x="7754938" y="5060950"/>
            <a:ext cx="1033462" cy="273050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tIns="82800" bIns="108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60</a:t>
            </a:r>
          </a:p>
        </p:txBody>
      </p:sp>
      <p:sp>
        <p:nvSpPr>
          <p:cNvPr id="27699" name="TextBox 41"/>
          <p:cNvSpPr txBox="1">
            <a:spLocks noChangeArrowheads="1"/>
          </p:cNvSpPr>
          <p:nvPr/>
        </p:nvSpPr>
        <p:spPr bwMode="auto">
          <a:xfrm>
            <a:off x="2732088" y="4645025"/>
            <a:ext cx="23050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82800" bIns="108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1400">
                <a:cs typeface="Arial" charset="0"/>
              </a:rPr>
              <a:t>Нет отметок о необходимых прививках, не пройдено гигиеническое обучение и т.п.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Номер слайда 3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662988" y="6570663"/>
            <a:ext cx="450850" cy="28575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5D13B7B4-E0BF-4081-A23D-7F1C7368A0A7}" type="slidenum">
              <a:rPr lang="ru-RU" altLang="ru-RU" b="1">
                <a:solidFill>
                  <a:srgbClr val="23263C"/>
                </a:solidFill>
                <a:latin typeface="Franklin Gothic Book" pitchFamily="34" charset="0"/>
                <a:cs typeface="Arial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 altLang="ru-RU" b="1">
              <a:solidFill>
                <a:srgbClr val="23263C"/>
              </a:solidFill>
              <a:latin typeface="Franklin Gothic Book" pitchFamily="34" charset="0"/>
              <a:cs typeface="Arial" charset="0"/>
            </a:endParaRPr>
          </a:p>
        </p:txBody>
      </p:sp>
      <p:sp>
        <p:nvSpPr>
          <p:cNvPr id="28674" name="Text Box 14"/>
          <p:cNvSpPr txBox="1">
            <a:spLocks noChangeArrowheads="1"/>
          </p:cNvSpPr>
          <p:nvPr/>
        </p:nvSpPr>
        <p:spPr bwMode="auto">
          <a:xfrm>
            <a:off x="7288213" y="930275"/>
            <a:ext cx="1811337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46800" bIns="10800">
            <a:spAutoFit/>
          </a:bodyPr>
          <a:lstStyle/>
          <a:p>
            <a:pPr algn="ctr"/>
            <a:r>
              <a:rPr lang="ru-RU" altLang="ru-RU" sz="1200" b="1">
                <a:solidFill>
                  <a:schemeClr val="tx2"/>
                </a:solidFill>
                <a:cs typeface="Arial" charset="0"/>
              </a:rPr>
              <a:t>Вклад в достижение цели, мин.</a:t>
            </a:r>
          </a:p>
        </p:txBody>
      </p:sp>
      <p:sp>
        <p:nvSpPr>
          <p:cNvPr id="28675" name="Text Box 14"/>
          <p:cNvSpPr txBox="1">
            <a:spLocks noChangeArrowheads="1"/>
          </p:cNvSpPr>
          <p:nvPr/>
        </p:nvSpPr>
        <p:spPr bwMode="auto">
          <a:xfrm>
            <a:off x="5572125" y="960438"/>
            <a:ext cx="1593850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46800" bIns="10800">
            <a:spAutoFit/>
          </a:bodyPr>
          <a:lstStyle/>
          <a:p>
            <a:pPr algn="ctr"/>
            <a:r>
              <a:rPr lang="ru-RU" altLang="ru-RU" sz="1400" b="1">
                <a:solidFill>
                  <a:schemeClr val="tx2"/>
                </a:solidFill>
                <a:cs typeface="Arial" charset="0"/>
              </a:rPr>
              <a:t>Решение</a:t>
            </a:r>
          </a:p>
        </p:txBody>
      </p:sp>
      <p:sp>
        <p:nvSpPr>
          <p:cNvPr id="28686" name="Text Box 14"/>
          <p:cNvSpPr txBox="1">
            <a:spLocks noChangeArrowheads="1"/>
          </p:cNvSpPr>
          <p:nvPr/>
        </p:nvSpPr>
        <p:spPr bwMode="auto">
          <a:xfrm>
            <a:off x="179388" y="960438"/>
            <a:ext cx="1674812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46800" bIns="10800">
            <a:spAutoFit/>
          </a:bodyPr>
          <a:lstStyle/>
          <a:p>
            <a:pPr algn="ctr"/>
            <a:r>
              <a:rPr lang="ru-RU" altLang="ru-RU" sz="1400" b="1">
                <a:solidFill>
                  <a:schemeClr val="tx2"/>
                </a:solidFill>
                <a:cs typeface="Arial" charset="0"/>
              </a:rPr>
              <a:t>Проблема</a:t>
            </a:r>
          </a:p>
        </p:txBody>
      </p:sp>
      <p:sp>
        <p:nvSpPr>
          <p:cNvPr id="28691" name="Text Box 14"/>
          <p:cNvSpPr txBox="1">
            <a:spLocks noChangeArrowheads="1"/>
          </p:cNvSpPr>
          <p:nvPr/>
        </p:nvSpPr>
        <p:spPr bwMode="auto">
          <a:xfrm>
            <a:off x="2995613" y="960438"/>
            <a:ext cx="1674812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46800" bIns="10800">
            <a:spAutoFit/>
          </a:bodyPr>
          <a:lstStyle/>
          <a:p>
            <a:pPr algn="ctr"/>
            <a:r>
              <a:rPr lang="ru-RU" altLang="ru-RU" sz="1400" b="1">
                <a:solidFill>
                  <a:schemeClr val="tx2"/>
                </a:solidFill>
                <a:cs typeface="Arial" charset="0"/>
              </a:rPr>
              <a:t>Первопричина</a:t>
            </a:r>
          </a:p>
        </p:txBody>
      </p:sp>
      <p:sp>
        <p:nvSpPr>
          <p:cNvPr id="28692" name="Заголовок 1"/>
          <p:cNvSpPr txBox="1">
            <a:spLocks/>
          </p:cNvSpPr>
          <p:nvPr/>
        </p:nvSpPr>
        <p:spPr bwMode="auto">
          <a:xfrm>
            <a:off x="201613" y="407988"/>
            <a:ext cx="8686800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000" b="1">
                <a:solidFill>
                  <a:srgbClr val="4F81BD"/>
                </a:solidFill>
                <a:latin typeface="Calibri" pitchFamily="34" charset="0"/>
              </a:rPr>
              <a:t>Анализ проблем «5 почему?»</a:t>
            </a:r>
          </a:p>
        </p:txBody>
      </p:sp>
      <p:sp>
        <p:nvSpPr>
          <p:cNvPr id="28693" name="TextBox 41"/>
          <p:cNvSpPr txBox="1">
            <a:spLocks noChangeArrowheads="1"/>
          </p:cNvSpPr>
          <p:nvPr/>
        </p:nvSpPr>
        <p:spPr bwMode="auto">
          <a:xfrm>
            <a:off x="-46038" y="1643063"/>
            <a:ext cx="2286001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82800" bIns="10800" anchor="ctr">
            <a:spAutoFit/>
          </a:bodyPr>
          <a:lstStyle/>
          <a:p>
            <a:r>
              <a:rPr lang="ru-RU" altLang="ru-RU" sz="1400"/>
              <a:t>Недостает необходимых документов</a:t>
            </a:r>
            <a:endParaRPr lang="ru-RU" sz="1400"/>
          </a:p>
          <a:p>
            <a:pPr algn="ctr">
              <a:lnSpc>
                <a:spcPct val="80000"/>
              </a:lnSpc>
            </a:pPr>
            <a:endParaRPr lang="ru-RU" altLang="ru-RU" sz="1400" b="1">
              <a:cs typeface="Arial" charset="0"/>
            </a:endParaRPr>
          </a:p>
        </p:txBody>
      </p:sp>
      <p:sp>
        <p:nvSpPr>
          <p:cNvPr id="28694" name="TextBox 41"/>
          <p:cNvSpPr txBox="1">
            <a:spLocks noChangeArrowheads="1"/>
          </p:cNvSpPr>
          <p:nvPr/>
        </p:nvSpPr>
        <p:spPr bwMode="auto">
          <a:xfrm>
            <a:off x="2367919" y="1509444"/>
            <a:ext cx="2377120" cy="783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82800" bIns="108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1200" b="1" dirty="0">
                <a:cs typeface="Arial" charset="0"/>
              </a:rPr>
              <a:t>- </a:t>
            </a:r>
            <a:r>
              <a:rPr lang="ru-RU" altLang="ru-RU" sz="1400" dirty="0">
                <a:cs typeface="Arial" charset="0"/>
              </a:rPr>
              <a:t>Отсутствие информации о необходимых для оформления на работу документах 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71438" y="1414463"/>
            <a:ext cx="8905875" cy="1041400"/>
          </a:xfrm>
          <a:prstGeom prst="rect">
            <a:avLst/>
          </a:prstGeom>
          <a:noFill/>
          <a:ln>
            <a:solidFill>
              <a:srgbClr val="248F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Стрелка: вправо 3"/>
          <p:cNvSpPr/>
          <p:nvPr/>
        </p:nvSpPr>
        <p:spPr>
          <a:xfrm>
            <a:off x="2253966" y="1718073"/>
            <a:ext cx="174625" cy="217487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3" name="Стрелка: вправо 3"/>
          <p:cNvSpPr/>
          <p:nvPr/>
        </p:nvSpPr>
        <p:spPr>
          <a:xfrm>
            <a:off x="7302445" y="1774937"/>
            <a:ext cx="174625" cy="217487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702" name="TextBox 41"/>
          <p:cNvSpPr txBox="1">
            <a:spLocks noChangeArrowheads="1"/>
          </p:cNvSpPr>
          <p:nvPr/>
        </p:nvSpPr>
        <p:spPr bwMode="auto">
          <a:xfrm>
            <a:off x="5062537" y="1365918"/>
            <a:ext cx="2225675" cy="1319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82800" bIns="10800" anchor="ctr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</a:rPr>
              <a:t>СМС- рассылка соискателю необходимого перечня документов </a:t>
            </a:r>
          </a:p>
          <a:p>
            <a:endParaRPr lang="ru-RU" sz="1400" dirty="0">
              <a:solidFill>
                <a:srgbClr val="000000"/>
              </a:solidFill>
            </a:endParaRPr>
          </a:p>
          <a:p>
            <a:pPr algn="ctr">
              <a:lnSpc>
                <a:spcPct val="80000"/>
              </a:lnSpc>
            </a:pPr>
            <a:endParaRPr lang="ru-RU" altLang="ru-RU" sz="1200" b="1" dirty="0">
              <a:cs typeface="Arial" charset="0"/>
            </a:endParaRPr>
          </a:p>
        </p:txBody>
      </p:sp>
      <p:sp>
        <p:nvSpPr>
          <p:cNvPr id="55" name="Стрелка: вправо 3"/>
          <p:cNvSpPr/>
          <p:nvPr/>
        </p:nvSpPr>
        <p:spPr>
          <a:xfrm>
            <a:off x="4887102" y="1833768"/>
            <a:ext cx="174625" cy="217487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706" name="TextBox 41"/>
          <p:cNvSpPr txBox="1">
            <a:spLocks noChangeArrowheads="1"/>
          </p:cNvSpPr>
          <p:nvPr/>
        </p:nvSpPr>
        <p:spPr bwMode="auto">
          <a:xfrm>
            <a:off x="68263" y="2601913"/>
            <a:ext cx="2109787" cy="117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82800" bIns="10800" anchor="ctr">
            <a:spAutoFit/>
          </a:bodyPr>
          <a:lstStyle/>
          <a:p>
            <a:pPr algn="ctr"/>
            <a:r>
              <a:rPr lang="ru-RU" altLang="ru-RU" sz="1200"/>
              <a:t>Потеря времени во время ознакомления будущего сотрудника с локальными актами ДОУ </a:t>
            </a:r>
            <a:endParaRPr lang="ru-RU" sz="1200"/>
          </a:p>
          <a:p>
            <a:pPr algn="ctr"/>
            <a:endParaRPr lang="ru-RU" sz="1200">
              <a:solidFill>
                <a:srgbClr val="000000"/>
              </a:solidFill>
            </a:endParaRPr>
          </a:p>
          <a:p>
            <a:pPr algn="ctr">
              <a:lnSpc>
                <a:spcPct val="80000"/>
              </a:lnSpc>
            </a:pPr>
            <a:endParaRPr lang="ru-RU" altLang="ru-RU" sz="1400" b="1">
              <a:cs typeface="Arial" charset="0"/>
            </a:endParaRPr>
          </a:p>
        </p:txBody>
      </p:sp>
      <p:sp>
        <p:nvSpPr>
          <p:cNvPr id="28707" name="TextBox 41"/>
          <p:cNvSpPr txBox="1">
            <a:spLocks noChangeArrowheads="1"/>
          </p:cNvSpPr>
          <p:nvPr/>
        </p:nvSpPr>
        <p:spPr bwMode="auto">
          <a:xfrm>
            <a:off x="2424019" y="2731328"/>
            <a:ext cx="2484531" cy="1128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82800" bIns="108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1200" b="1" dirty="0">
                <a:cs typeface="Arial" charset="0"/>
              </a:rPr>
              <a:t>- </a:t>
            </a:r>
            <a:r>
              <a:rPr lang="ru-RU" altLang="ru-RU" sz="1400" dirty="0">
                <a:cs typeface="Arial" charset="0"/>
              </a:rPr>
              <a:t>Большой объем информация, необходимость ознакомить с необходимыми локальными актами до приема на работу</a:t>
            </a:r>
          </a:p>
        </p:txBody>
      </p:sp>
      <p:sp>
        <p:nvSpPr>
          <p:cNvPr id="58" name="TextBox 41"/>
          <p:cNvSpPr txBox="1">
            <a:spLocks noChangeArrowheads="1"/>
          </p:cNvSpPr>
          <p:nvPr/>
        </p:nvSpPr>
        <p:spPr bwMode="auto">
          <a:xfrm>
            <a:off x="7872413" y="2800350"/>
            <a:ext cx="1031875" cy="273050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tIns="82800" bIns="108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85725" y="2636838"/>
            <a:ext cx="8905875" cy="1439862"/>
          </a:xfrm>
          <a:prstGeom prst="rect">
            <a:avLst/>
          </a:prstGeom>
          <a:noFill/>
          <a:ln>
            <a:solidFill>
              <a:srgbClr val="248F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" name="Стрелка: вправо 3"/>
          <p:cNvSpPr/>
          <p:nvPr/>
        </p:nvSpPr>
        <p:spPr>
          <a:xfrm>
            <a:off x="2367918" y="2833726"/>
            <a:ext cx="174625" cy="24066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" name="Стрелка: вправо 3"/>
          <p:cNvSpPr/>
          <p:nvPr/>
        </p:nvSpPr>
        <p:spPr>
          <a:xfrm>
            <a:off x="7451819" y="2817018"/>
            <a:ext cx="174625" cy="24066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716" name="TextBox 41"/>
          <p:cNvSpPr txBox="1">
            <a:spLocks noChangeArrowheads="1"/>
          </p:cNvSpPr>
          <p:nvPr/>
        </p:nvSpPr>
        <p:spPr bwMode="auto">
          <a:xfrm>
            <a:off x="5253038" y="2886075"/>
            <a:ext cx="2214562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82800" bIns="10800" anchor="ctr">
            <a:spAutoFit/>
          </a:bodyPr>
          <a:lstStyle/>
          <a:p>
            <a:pPr algn="ctr">
              <a:lnSpc>
                <a:spcPct val="80000"/>
              </a:lnSpc>
            </a:pPr>
            <a:endParaRPr lang="ru-RU" altLang="ru-RU" sz="1200" b="1">
              <a:cs typeface="Arial" charset="0"/>
            </a:endParaRPr>
          </a:p>
        </p:txBody>
      </p:sp>
      <p:sp>
        <p:nvSpPr>
          <p:cNvPr id="63" name="Стрелка: вправо 3"/>
          <p:cNvSpPr/>
          <p:nvPr/>
        </p:nvSpPr>
        <p:spPr>
          <a:xfrm>
            <a:off x="5018330" y="2817018"/>
            <a:ext cx="174625" cy="24066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1" name="TextBox 41"/>
          <p:cNvSpPr txBox="1">
            <a:spLocks noChangeArrowheads="1"/>
          </p:cNvSpPr>
          <p:nvPr/>
        </p:nvSpPr>
        <p:spPr bwMode="auto">
          <a:xfrm>
            <a:off x="7726363" y="1747838"/>
            <a:ext cx="1033462" cy="273050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tIns="82800" bIns="108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1400" b="1">
                <a:solidFill>
                  <a:schemeClr val="tx2"/>
                </a:solidFill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28737" name="Rectangle 65"/>
          <p:cNvSpPr>
            <a:spLocks noChangeArrowheads="1"/>
          </p:cNvSpPr>
          <p:nvPr/>
        </p:nvSpPr>
        <p:spPr bwMode="auto">
          <a:xfrm>
            <a:off x="5192956" y="2708275"/>
            <a:ext cx="210949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400">
                <a:solidFill>
                  <a:srgbClr val="000000"/>
                </a:solidFill>
              </a:rPr>
              <a:t>Самостоятельное ознакомление с локальными актами на сайте ДОУ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Прямоугольник 94"/>
          <p:cNvSpPr/>
          <p:nvPr/>
        </p:nvSpPr>
        <p:spPr>
          <a:xfrm>
            <a:off x="7216775" y="3279775"/>
            <a:ext cx="577850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10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5391150" y="3321050"/>
            <a:ext cx="50482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9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3540125" y="3352800"/>
            <a:ext cx="50482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8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7343775" y="1914525"/>
            <a:ext cx="50482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5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5664200" y="1928813"/>
            <a:ext cx="503238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4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3708400" y="1928813"/>
            <a:ext cx="503238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3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79388" y="1843088"/>
            <a:ext cx="504825" cy="433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1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209550" y="3328988"/>
            <a:ext cx="504825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6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1663700" y="1905000"/>
            <a:ext cx="503238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2</a:t>
            </a:r>
          </a:p>
        </p:txBody>
      </p:sp>
      <p:sp>
        <p:nvSpPr>
          <p:cNvPr id="4916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692150"/>
            <a:ext cx="9144000" cy="838200"/>
          </a:xfrm>
        </p:spPr>
        <p:txBody>
          <a:bodyPr/>
          <a:lstStyle/>
          <a:p>
            <a:r>
              <a:rPr lang="ru-RU" altLang="ru-RU" sz="2000" dirty="0" smtClean="0">
                <a:latin typeface="Times New Roman" pitchFamily="18" charset="0"/>
              </a:rPr>
              <a:t>Карта целевого состояния процесса</a:t>
            </a:r>
            <a:br>
              <a:rPr lang="ru-RU" altLang="ru-RU" sz="2000" dirty="0" smtClean="0">
                <a:latin typeface="Times New Roman" pitchFamily="18" charset="0"/>
              </a:rPr>
            </a:br>
            <a:r>
              <a:rPr lang="ru-RU" altLang="ru-RU" sz="2000" dirty="0" smtClean="0">
                <a:latin typeface="Times New Roman" pitchFamily="18" charset="0"/>
              </a:rPr>
              <a:t>«</a:t>
            </a:r>
            <a:r>
              <a:rPr lang="ru-RU" altLang="ru-RU" sz="2000" u="sng" dirty="0" smtClean="0">
                <a:latin typeface="Times New Roman" pitchFamily="18" charset="0"/>
              </a:rPr>
              <a:t>Прием на работу в МБДОУ сотрудника</a:t>
            </a:r>
            <a:r>
              <a:rPr lang="ru-RU" altLang="ru-RU" sz="2000" dirty="0" smtClean="0">
                <a:latin typeface="Times New Roman" pitchFamily="18" charset="0"/>
              </a:rPr>
              <a:t>»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3350" y="333375"/>
            <a:ext cx="8470900" cy="647700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>
              <a:defRPr/>
            </a:pPr>
            <a:r>
              <a:rPr lang="ru-RU" sz="3000" b="1" dirty="0" smtClean="0">
                <a:solidFill>
                  <a:schemeClr val="tx1"/>
                </a:solidFill>
                <a:latin typeface="Franklin Gothic Medium" pitchFamily="34" charset="0"/>
              </a:rPr>
              <a:t>Введение в предметную область</a:t>
            </a:r>
            <a:br>
              <a:rPr lang="ru-RU" sz="3000" b="1" dirty="0" smtClean="0">
                <a:solidFill>
                  <a:schemeClr val="tx1"/>
                </a:solidFill>
                <a:latin typeface="Franklin Gothic Medium" pitchFamily="34" charset="0"/>
              </a:rPr>
            </a:br>
            <a:r>
              <a:rPr lang="ru-RU" sz="3000" b="1" dirty="0" smtClean="0">
                <a:solidFill>
                  <a:schemeClr val="tx1"/>
                </a:solidFill>
                <a:latin typeface="Franklin Gothic Medium" pitchFamily="34" charset="0"/>
              </a:rPr>
              <a:t>(описание ситуации «как БУДЕТ»)</a:t>
            </a:r>
            <a:br>
              <a:rPr lang="ru-RU" sz="3000" b="1" dirty="0" smtClean="0">
                <a:solidFill>
                  <a:schemeClr val="tx1"/>
                </a:solidFill>
                <a:latin typeface="Franklin Gothic Medium" pitchFamily="34" charset="0"/>
              </a:rPr>
            </a:br>
            <a:endParaRPr lang="ru-RU" sz="3000" b="1" dirty="0">
              <a:solidFill>
                <a:schemeClr val="tx1"/>
              </a:solidFill>
              <a:latin typeface="Franklin Gothic Medium" pitchFamily="34" charset="0"/>
            </a:endParaRPr>
          </a:p>
        </p:txBody>
      </p:sp>
      <p:sp>
        <p:nvSpPr>
          <p:cNvPr id="49165" name="TextBox 48"/>
          <p:cNvSpPr txBox="1">
            <a:spLocks noChangeArrowheads="1"/>
          </p:cNvSpPr>
          <p:nvPr/>
        </p:nvSpPr>
        <p:spPr bwMode="auto">
          <a:xfrm>
            <a:off x="250825" y="6381750"/>
            <a:ext cx="46085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C00000"/>
                </a:solidFill>
                <a:latin typeface="Calibri" pitchFamily="34" charset="0"/>
                <a:cs typeface="Arial" charset="0"/>
              </a:rPr>
              <a:t>ВПП (время протекания процесса)  – 54,5  мин. – 74,5 мин.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049463" y="3328988"/>
            <a:ext cx="504825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/>
              <a:t>ШАГ 7</a:t>
            </a:r>
          </a:p>
        </p:txBody>
      </p:sp>
      <p:sp>
        <p:nvSpPr>
          <p:cNvPr id="63" name="Номер слайда 3"/>
          <p:cNvSpPr txBox="1">
            <a:spLocks noGrp="1"/>
          </p:cNvSpPr>
          <p:nvPr/>
        </p:nvSpPr>
        <p:spPr>
          <a:xfrm>
            <a:off x="8643938" y="6500813"/>
            <a:ext cx="347662" cy="285750"/>
          </a:xfrm>
          <a:prstGeom prst="rect">
            <a:avLst/>
          </a:prstGeom>
          <a:noFill/>
        </p:spPr>
        <p:txBody>
          <a:bodyPr anchor="ctr"/>
          <a:lstStyle/>
          <a:p>
            <a:pPr algn="ctr">
              <a:defRPr/>
            </a:pPr>
            <a:fld id="{61FD7BE9-5205-4E99-8C8B-45D579718D38}" type="slidenum">
              <a:rPr lang="ru-RU" sz="1200" b="1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pPr algn="ctr">
                <a:defRPr/>
              </a:pPr>
              <a:t>8</a:t>
            </a:fld>
            <a:endParaRPr lang="ru-RU" sz="1200" b="1" dirty="0">
              <a:solidFill>
                <a:schemeClr val="accent5">
                  <a:lumMod val="50000"/>
                </a:schemeClr>
              </a:solidFill>
              <a:cs typeface="Arial" charset="0"/>
            </a:endParaRPr>
          </a:p>
        </p:txBody>
      </p:sp>
      <p:graphicFrame>
        <p:nvGraphicFramePr>
          <p:cNvPr id="64" name="Таблица 63"/>
          <p:cNvGraphicFramePr>
            <a:graphicFrameLocks noGrp="1"/>
          </p:cNvGraphicFramePr>
          <p:nvPr/>
        </p:nvGraphicFramePr>
        <p:xfrm>
          <a:off x="227856" y="2276872"/>
          <a:ext cx="1463824" cy="9601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4638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0573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dirty="0" smtClean="0">
                          <a:solidFill>
                            <a:schemeClr val="lt1"/>
                          </a:solidFill>
                          <a:cs typeface="+mn-cs"/>
                        </a:rPr>
                        <a:t>Вахтер </a:t>
                      </a: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917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Запись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 журнал посещений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9179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baseline="0" dirty="0" smtClean="0"/>
                        <a:t>0,5 мин- 1 </a:t>
                      </a:r>
                      <a:r>
                        <a:rPr lang="ru-RU" sz="900" dirty="0" smtClean="0"/>
                        <a:t>мин.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0" y="2276872"/>
            <a:ext cx="251520" cy="122413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ВХОД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8881361" y="3352372"/>
            <a:ext cx="288032" cy="16675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приказ</a:t>
            </a:r>
          </a:p>
        </p:txBody>
      </p:sp>
      <p:sp>
        <p:nvSpPr>
          <p:cNvPr id="49175" name="Прямоугольник 54"/>
          <p:cNvSpPr>
            <a:spLocks noChangeArrowheads="1"/>
          </p:cNvSpPr>
          <p:nvPr/>
        </p:nvSpPr>
        <p:spPr bwMode="auto">
          <a:xfrm>
            <a:off x="5219700" y="4560888"/>
            <a:ext cx="3673475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cs typeface="Arial" charset="0"/>
              </a:rPr>
              <a:t>Условные обозначения:</a:t>
            </a:r>
          </a:p>
        </p:txBody>
      </p:sp>
      <p:graphicFrame>
        <p:nvGraphicFramePr>
          <p:cNvPr id="56" name="Таблица 55"/>
          <p:cNvGraphicFramePr>
            <a:graphicFrameLocks noGrp="1"/>
          </p:cNvGraphicFramePr>
          <p:nvPr/>
        </p:nvGraphicFramePr>
        <p:xfrm>
          <a:off x="2051051" y="2276872"/>
          <a:ext cx="1512838" cy="97102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5128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6220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dirty="0" smtClean="0">
                          <a:solidFill>
                            <a:schemeClr val="lt1"/>
                          </a:solidFill>
                          <a:cs typeface="+mn-cs"/>
                        </a:rPr>
                        <a:t>Заведующий</a:t>
                      </a:r>
                      <a:r>
                        <a:rPr lang="ru-RU" sz="900" b="1" baseline="0" dirty="0" smtClean="0">
                          <a:solidFill>
                            <a:schemeClr val="lt1"/>
                          </a:solidFill>
                          <a:cs typeface="+mn-cs"/>
                        </a:rPr>
                        <a:t> </a:t>
                      </a: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92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Собеседование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9534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dirty="0" smtClean="0"/>
                        <a:t>8мин.</a:t>
                      </a:r>
                      <a:r>
                        <a:rPr lang="ru-RU" sz="900" baseline="0" dirty="0" smtClean="0"/>
                        <a:t> -</a:t>
                      </a:r>
                      <a:r>
                        <a:rPr lang="ru-RU" sz="900" dirty="0" smtClean="0"/>
                        <a:t> 10</a:t>
                      </a:r>
                      <a:r>
                        <a:rPr lang="ru-RU" sz="900" baseline="0" dirty="0" smtClean="0"/>
                        <a:t>  </a:t>
                      </a:r>
                      <a:r>
                        <a:rPr lang="ru-RU" sz="900" dirty="0" smtClean="0"/>
                        <a:t> мин.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7" name="Таблица 56"/>
          <p:cNvGraphicFramePr>
            <a:graphicFrameLocks noGrp="1"/>
          </p:cNvGraphicFramePr>
          <p:nvPr/>
        </p:nvGraphicFramePr>
        <p:xfrm>
          <a:off x="4031456" y="2276872"/>
          <a:ext cx="1626061" cy="97102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6260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6220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dirty="0" smtClean="0">
                          <a:solidFill>
                            <a:schemeClr val="lt1"/>
                          </a:solidFill>
                          <a:cs typeface="+mn-cs"/>
                        </a:rPr>
                        <a:t>Медсестра</a:t>
                      </a:r>
                      <a:r>
                        <a:rPr lang="ru-RU" sz="900" b="1" baseline="0" dirty="0" smtClean="0">
                          <a:solidFill>
                            <a:schemeClr val="lt1"/>
                          </a:solidFill>
                          <a:cs typeface="+mn-cs"/>
                        </a:rPr>
                        <a:t> </a:t>
                      </a: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92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Проверка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мед. книжки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9534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dirty="0" smtClean="0"/>
                        <a:t>1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 мин.-1,5 мин. 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9" name="Таблица 58"/>
          <p:cNvGraphicFramePr>
            <a:graphicFrameLocks noGrp="1"/>
          </p:cNvGraphicFramePr>
          <p:nvPr/>
        </p:nvGraphicFramePr>
        <p:xfrm>
          <a:off x="5975350" y="2276872"/>
          <a:ext cx="1476970" cy="9601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4769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8341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dirty="0" smtClean="0">
                          <a:solidFill>
                            <a:schemeClr val="lt1"/>
                          </a:solidFill>
                          <a:cs typeface="+mn-cs"/>
                        </a:rPr>
                        <a:t>Делопроизводитель</a:t>
                      </a:r>
                      <a:r>
                        <a:rPr lang="ru-RU" sz="900" b="1" baseline="0" dirty="0" smtClean="0">
                          <a:solidFill>
                            <a:schemeClr val="lt1"/>
                          </a:solidFill>
                          <a:cs typeface="+mn-cs"/>
                        </a:rPr>
                        <a:t> </a:t>
                      </a: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220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Проверка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документов для личного дела 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0445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baseline="0" dirty="0" smtClean="0"/>
                        <a:t>3 мин.-5 мин.</a:t>
                      </a:r>
                      <a:r>
                        <a:rPr lang="ru-RU" sz="900" dirty="0" smtClean="0"/>
                        <a:t> 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5" name="Таблица 64"/>
          <p:cNvGraphicFramePr>
            <a:graphicFrameLocks noGrp="1"/>
          </p:cNvGraphicFramePr>
          <p:nvPr/>
        </p:nvGraphicFramePr>
        <p:xfrm>
          <a:off x="7767383" y="2264871"/>
          <a:ext cx="1269113" cy="98302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2691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3405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448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Формирование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личного дела 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4485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dirty="0" smtClean="0"/>
                        <a:t>4мин.-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5  мин. 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2" name="Таблица 71"/>
          <p:cNvGraphicFramePr>
            <a:graphicFrameLocks noGrp="1"/>
          </p:cNvGraphicFramePr>
          <p:nvPr/>
        </p:nvGraphicFramePr>
        <p:xfrm>
          <a:off x="179512" y="3656080"/>
          <a:ext cx="1512168" cy="9601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5121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8341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dirty="0" smtClean="0">
                          <a:solidFill>
                            <a:schemeClr val="lt1"/>
                          </a:solidFill>
                          <a:cs typeface="+mn-cs"/>
                        </a:rPr>
                        <a:t>Заведующий</a:t>
                      </a:r>
                      <a:r>
                        <a:rPr lang="ru-RU" sz="900" b="1" baseline="0" dirty="0" smtClean="0">
                          <a:solidFill>
                            <a:schemeClr val="lt1"/>
                          </a:solidFill>
                          <a:cs typeface="+mn-cs"/>
                        </a:rPr>
                        <a:t> </a:t>
                      </a: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220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Ознакомление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 локальными актами ДОУ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0445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dirty="0" smtClean="0"/>
                        <a:t>15 мин.-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20</a:t>
                      </a:r>
                      <a:r>
                        <a:rPr lang="ru-RU" sz="900" baseline="0" dirty="0" smtClean="0"/>
                        <a:t> мин.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3" name="Таблица 72"/>
          <p:cNvGraphicFramePr>
            <a:graphicFrameLocks noGrp="1"/>
          </p:cNvGraphicFramePr>
          <p:nvPr/>
        </p:nvGraphicFramePr>
        <p:xfrm>
          <a:off x="2053709" y="3712734"/>
          <a:ext cx="1510179" cy="846561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5101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8341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dirty="0" smtClean="0">
                          <a:solidFill>
                            <a:schemeClr val="lt1"/>
                          </a:solidFill>
                          <a:cs typeface="+mn-cs"/>
                        </a:rPr>
                        <a:t>Заведующий</a:t>
                      </a:r>
                      <a:r>
                        <a:rPr lang="ru-RU" sz="900" b="1" baseline="0" dirty="0" smtClean="0">
                          <a:solidFill>
                            <a:schemeClr val="lt1"/>
                          </a:solidFill>
                          <a:cs typeface="+mn-cs"/>
                        </a:rPr>
                        <a:t> </a:t>
                      </a: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220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Заключение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договора 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0445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dirty="0" smtClean="0"/>
                        <a:t>5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 мин. – 6</a:t>
                      </a:r>
                      <a:r>
                        <a:rPr lang="ru-RU" sz="900" baseline="0" dirty="0" smtClean="0"/>
                        <a:t> мин.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5" name="Таблица 74"/>
          <p:cNvGraphicFramePr>
            <a:graphicFrameLocks noGrp="1"/>
          </p:cNvGraphicFramePr>
          <p:nvPr/>
        </p:nvGraphicFramePr>
        <p:xfrm>
          <a:off x="3959225" y="3734199"/>
          <a:ext cx="1583903" cy="846561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5839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8341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dirty="0" smtClean="0">
                          <a:solidFill>
                            <a:schemeClr val="lt1"/>
                          </a:solidFill>
                          <a:cs typeface="+mn-cs"/>
                        </a:rPr>
                        <a:t>Заведующий</a:t>
                      </a:r>
                      <a:r>
                        <a:rPr lang="ru-RU" sz="900" b="1" baseline="0" dirty="0" smtClean="0">
                          <a:solidFill>
                            <a:schemeClr val="lt1"/>
                          </a:solidFill>
                          <a:cs typeface="+mn-cs"/>
                        </a:rPr>
                        <a:t> </a:t>
                      </a: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220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Вводный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инструктаж 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0445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dirty="0" smtClean="0"/>
                        <a:t>15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мин. –  </a:t>
                      </a:r>
                      <a:r>
                        <a:rPr lang="ru-RU" sz="900" baseline="0" dirty="0" smtClean="0"/>
                        <a:t> 20 </a:t>
                      </a:r>
                      <a:r>
                        <a:rPr lang="ru-RU" sz="900" dirty="0" smtClean="0"/>
                        <a:t>мин.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2" name="Таблица 81"/>
          <p:cNvGraphicFramePr>
            <a:graphicFrameLocks noGrp="1"/>
          </p:cNvGraphicFramePr>
          <p:nvPr/>
        </p:nvGraphicFramePr>
        <p:xfrm>
          <a:off x="5850955" y="3659350"/>
          <a:ext cx="1444535" cy="977655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4445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4613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dirty="0" smtClean="0">
                          <a:solidFill>
                            <a:schemeClr val="lt1"/>
                          </a:solidFill>
                          <a:cs typeface="+mn-cs"/>
                        </a:rPr>
                        <a:t>Делопроизводитель</a:t>
                      </a:r>
                      <a:r>
                        <a:rPr lang="ru-RU" sz="900" b="1" baseline="0" dirty="0" smtClean="0">
                          <a:solidFill>
                            <a:schemeClr val="lt1"/>
                          </a:solidFill>
                          <a:cs typeface="+mn-cs"/>
                        </a:rPr>
                        <a:t> </a:t>
                      </a: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220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Подготовка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проекта приказа 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0445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dirty="0" smtClean="0"/>
                        <a:t>2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 мин. –  4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мин.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8" name="Таблица 87"/>
          <p:cNvGraphicFramePr>
            <a:graphicFrameLocks noGrp="1"/>
          </p:cNvGraphicFramePr>
          <p:nvPr/>
        </p:nvGraphicFramePr>
        <p:xfrm>
          <a:off x="7596782" y="3656080"/>
          <a:ext cx="1296394" cy="9601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29639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8341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dirty="0" smtClean="0">
                          <a:solidFill>
                            <a:schemeClr val="lt1"/>
                          </a:solidFill>
                          <a:cs typeface="+mn-cs"/>
                        </a:rPr>
                        <a:t>Заведующий</a:t>
                      </a:r>
                      <a:r>
                        <a:rPr lang="ru-RU" sz="900" b="1" baseline="0" dirty="0" smtClean="0">
                          <a:solidFill>
                            <a:schemeClr val="lt1"/>
                          </a:solidFill>
                          <a:cs typeface="+mn-cs"/>
                        </a:rPr>
                        <a:t> </a:t>
                      </a:r>
                      <a:endParaRPr lang="ru-RU" sz="900" b="1" dirty="0" smtClean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220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Подписание</a:t>
                      </a:r>
                      <a:r>
                        <a:rPr lang="ru-RU" sz="9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приказа , ознакомление </a:t>
                      </a:r>
                      <a:endParaRPr lang="ru-RU" sz="9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0445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Параметры</a:t>
                      </a:r>
                      <a:r>
                        <a:rPr lang="ru-RU" sz="900" baseline="0" dirty="0" smtClean="0"/>
                        <a:t> шага</a:t>
                      </a:r>
                    </a:p>
                    <a:p>
                      <a:pPr algn="ctr"/>
                      <a:r>
                        <a:rPr lang="ru-RU" sz="900" dirty="0" smtClean="0"/>
                        <a:t>1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 мин. –  2</a:t>
                      </a:r>
                      <a:r>
                        <a:rPr lang="ru-RU" sz="900" baseline="0" dirty="0" smtClean="0"/>
                        <a:t> </a:t>
                      </a:r>
                      <a:r>
                        <a:rPr lang="ru-RU" sz="900" dirty="0" smtClean="0"/>
                        <a:t> мин.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7" name="TextBox 96"/>
          <p:cNvSpPr txBox="1"/>
          <p:nvPr/>
        </p:nvSpPr>
        <p:spPr>
          <a:xfrm>
            <a:off x="0" y="1412875"/>
            <a:ext cx="9144000" cy="517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C00000"/>
                </a:solidFill>
                <a:latin typeface="+mj-lt"/>
                <a:cs typeface="Arial" charset="0"/>
              </a:rPr>
              <a:t>Линейный способ картирования</a:t>
            </a:r>
          </a:p>
          <a:p>
            <a:pPr algn="ctr">
              <a:defRPr/>
            </a:pPr>
            <a:r>
              <a:rPr lang="ru-RU" sz="1400" b="1" dirty="0">
                <a:solidFill>
                  <a:srgbClr val="C00000"/>
                </a:solidFill>
                <a:latin typeface="+mj-lt"/>
                <a:cs typeface="Arial" charset="0"/>
              </a:rPr>
              <a:t>(выбор способа картирования осуществляется самостоятельно)</a:t>
            </a:r>
          </a:p>
        </p:txBody>
      </p:sp>
      <p:pic>
        <p:nvPicPr>
          <p:cNvPr id="49186" name="Picture 6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99113" y="4725988"/>
            <a:ext cx="3162300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0" name="Пятно 1 60"/>
          <p:cNvSpPr/>
          <p:nvPr/>
        </p:nvSpPr>
        <p:spPr>
          <a:xfrm>
            <a:off x="5770563" y="5103813"/>
            <a:ext cx="379412" cy="411162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5753100" y="4845050"/>
            <a:ext cx="396875" cy="2047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900" b="1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5776343" y="5490368"/>
            <a:ext cx="288032" cy="22683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5843588" y="5716588"/>
            <a:ext cx="233362" cy="182562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право с вырезом 14"/>
          <p:cNvSpPr/>
          <p:nvPr/>
        </p:nvSpPr>
        <p:spPr>
          <a:xfrm>
            <a:off x="5832475" y="5907088"/>
            <a:ext cx="244475" cy="165100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7" name="Стрелка вправо с вырезом 76"/>
          <p:cNvSpPr/>
          <p:nvPr/>
        </p:nvSpPr>
        <p:spPr>
          <a:xfrm>
            <a:off x="5837238" y="6110288"/>
            <a:ext cx="246062" cy="165100"/>
          </a:xfrm>
          <a:prstGeom prst="notched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Стрелка вправо с вырезом 83"/>
          <p:cNvSpPr/>
          <p:nvPr/>
        </p:nvSpPr>
        <p:spPr>
          <a:xfrm>
            <a:off x="1755775" y="2684463"/>
            <a:ext cx="246063" cy="165100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5" name="Стрелка вправо с вырезом 84"/>
          <p:cNvSpPr/>
          <p:nvPr/>
        </p:nvSpPr>
        <p:spPr>
          <a:xfrm>
            <a:off x="3613150" y="2709863"/>
            <a:ext cx="244475" cy="165100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" name="Стрелка вправо с вырезом 101"/>
          <p:cNvSpPr/>
          <p:nvPr/>
        </p:nvSpPr>
        <p:spPr>
          <a:xfrm>
            <a:off x="7488238" y="2627313"/>
            <a:ext cx="244475" cy="165100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4" name="Стрелка вправо с вырезом 103"/>
          <p:cNvSpPr/>
          <p:nvPr/>
        </p:nvSpPr>
        <p:spPr>
          <a:xfrm>
            <a:off x="5702300" y="2711450"/>
            <a:ext cx="246063" cy="165100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5" name="Стрелка вправо с вырезом 104"/>
          <p:cNvSpPr/>
          <p:nvPr/>
        </p:nvSpPr>
        <p:spPr>
          <a:xfrm>
            <a:off x="-57150" y="4014788"/>
            <a:ext cx="244475" cy="165100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6" name="Стрелка вправо с вырезом 105"/>
          <p:cNvSpPr/>
          <p:nvPr/>
        </p:nvSpPr>
        <p:spPr>
          <a:xfrm>
            <a:off x="1755775" y="4060825"/>
            <a:ext cx="246063" cy="165100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7" name="Стрелка вправо с вырезом 106"/>
          <p:cNvSpPr/>
          <p:nvPr/>
        </p:nvSpPr>
        <p:spPr>
          <a:xfrm>
            <a:off x="3625850" y="4095750"/>
            <a:ext cx="244475" cy="165100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8" name="Стрелка вправо с вырезом 107"/>
          <p:cNvSpPr/>
          <p:nvPr/>
        </p:nvSpPr>
        <p:spPr>
          <a:xfrm>
            <a:off x="5575300" y="4087813"/>
            <a:ext cx="244475" cy="163512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9" name="Стрелка вправо с вырезом 108"/>
          <p:cNvSpPr/>
          <p:nvPr/>
        </p:nvSpPr>
        <p:spPr>
          <a:xfrm>
            <a:off x="7343775" y="4054475"/>
            <a:ext cx="246063" cy="165100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80" name="Object 36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6189" name="think-cell Slide" r:id="rId5" imgW="360" imgH="360" progId="">
              <p:embed/>
            </p:oleObj>
          </a:graphicData>
        </a:graphic>
      </p:graphicFrame>
      <p:sp>
        <p:nvSpPr>
          <p:cNvPr id="6181" name="Заголовок 1"/>
          <p:cNvSpPr>
            <a:spLocks noGrp="1"/>
          </p:cNvSpPr>
          <p:nvPr>
            <p:ph type="title"/>
          </p:nvPr>
        </p:nvSpPr>
        <p:spPr>
          <a:xfrm>
            <a:off x="244475" y="757238"/>
            <a:ext cx="8648700" cy="439737"/>
          </a:xfrm>
        </p:spPr>
        <p:txBody>
          <a:bodyPr/>
          <a:lstStyle/>
          <a:p>
            <a:r>
              <a:rPr lang="ru-RU" sz="3600" b="1" smtClean="0"/>
              <a:t>Достигнутые результаты (было и стало) </a:t>
            </a:r>
          </a:p>
        </p:txBody>
      </p:sp>
      <p:sp>
        <p:nvSpPr>
          <p:cNvPr id="6" name="Прямоугольник 5">
            <a:extLst/>
          </p:cNvPr>
          <p:cNvSpPr/>
          <p:nvPr/>
        </p:nvSpPr>
        <p:spPr>
          <a:xfrm>
            <a:off x="258763" y="1271588"/>
            <a:ext cx="8636000" cy="51260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5" name="TextBox 14">
            <a:extLst/>
          </p:cNvPr>
          <p:cNvSpPr txBox="1"/>
          <p:nvPr/>
        </p:nvSpPr>
        <p:spPr>
          <a:xfrm>
            <a:off x="292100" y="1357313"/>
            <a:ext cx="1635125" cy="307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2"/>
                </a:solidFill>
                <a:latin typeface="+mn-lt"/>
              </a:rPr>
              <a:t>Факторы успеха</a:t>
            </a:r>
          </a:p>
        </p:txBody>
      </p:sp>
      <p:sp>
        <p:nvSpPr>
          <p:cNvPr id="21" name="TextBox 20">
            <a:extLst/>
          </p:cNvPr>
          <p:cNvSpPr txBox="1"/>
          <p:nvPr/>
        </p:nvSpPr>
        <p:spPr>
          <a:xfrm>
            <a:off x="493713" y="3721100"/>
            <a:ext cx="1846262" cy="822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1200" b="1">
                <a:solidFill>
                  <a:schemeClr val="accent2"/>
                </a:solidFill>
                <a:latin typeface="Calibri" pitchFamily="34" charset="0"/>
              </a:rPr>
              <a:t>Устранили потери времени, связанные с ожиданием вахтера и руководителя </a:t>
            </a:r>
            <a:endParaRPr lang="ru-RU" sz="120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23" name="TextBox 22">
            <a:extLst/>
          </p:cNvPr>
          <p:cNvSpPr txBox="1"/>
          <p:nvPr/>
        </p:nvSpPr>
        <p:spPr>
          <a:xfrm>
            <a:off x="2484438" y="3721100"/>
            <a:ext cx="1871662" cy="15525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1200" dirty="0">
                <a:solidFill>
                  <a:schemeClr val="accent2"/>
                </a:solidFill>
                <a:latin typeface="Calibri" pitchFamily="34" charset="0"/>
              </a:rPr>
              <a:t>Назначили ответственного за смс-оповещение соискателя о том, какие необходимы документы для приема на работу в ДОУ</a:t>
            </a:r>
          </a:p>
          <a:p>
            <a:pPr>
              <a:buFont typeface="Arial" charset="0"/>
              <a:buChar char="•"/>
            </a:pPr>
            <a:endParaRPr lang="ru-RU" sz="1200" dirty="0">
              <a:solidFill>
                <a:schemeClr val="accent2"/>
              </a:solidFill>
              <a:latin typeface="Calibri" pitchFamily="34" charset="0"/>
            </a:endParaRPr>
          </a:p>
          <a:p>
            <a:endParaRPr lang="ru-RU" sz="1200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24" name="TextBox 23">
            <a:extLst/>
          </p:cNvPr>
          <p:cNvSpPr txBox="1"/>
          <p:nvPr/>
        </p:nvSpPr>
        <p:spPr>
          <a:xfrm>
            <a:off x="4572000" y="3721100"/>
            <a:ext cx="2232025" cy="822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1200">
                <a:solidFill>
                  <a:schemeClr val="accent2"/>
                </a:solidFill>
                <a:latin typeface="Calibri" pitchFamily="34" charset="0"/>
              </a:rPr>
              <a:t>Вели предварительную проверку медицинской книжки посредством современных мессенджеров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48488" y="6376988"/>
            <a:ext cx="2133600" cy="365125"/>
          </a:xfrm>
        </p:spPr>
        <p:txBody>
          <a:bodyPr/>
          <a:lstStyle/>
          <a:p>
            <a:pPr>
              <a:defRPr/>
            </a:pPr>
            <a:fld id="{BD3A7C50-32EA-4CC2-8D64-5899FF6216FD}" type="slidenum">
              <a:rPr lang="ru-RU" sz="1400"/>
              <a:pPr>
                <a:defRPr/>
              </a:pPr>
              <a:t>9</a:t>
            </a:fld>
            <a:endParaRPr lang="ru-RU" sz="1400" dirty="0"/>
          </a:p>
        </p:txBody>
      </p:sp>
      <p:sp>
        <p:nvSpPr>
          <p:cNvPr id="3" name="Плюс 2"/>
          <p:cNvSpPr/>
          <p:nvPr/>
        </p:nvSpPr>
        <p:spPr>
          <a:xfrm>
            <a:off x="2124075" y="2492375"/>
            <a:ext cx="436563" cy="431800"/>
          </a:xfrm>
          <a:prstGeom prst="mathPlu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люс 19"/>
          <p:cNvSpPr/>
          <p:nvPr/>
        </p:nvSpPr>
        <p:spPr>
          <a:xfrm>
            <a:off x="4211638" y="2349500"/>
            <a:ext cx="436562" cy="431800"/>
          </a:xfrm>
          <a:prstGeom prst="mathPlu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93" name="TextBox 15"/>
          <p:cNvSpPr txBox="1">
            <a:spLocks noChangeArrowheads="1"/>
          </p:cNvSpPr>
          <p:nvPr/>
        </p:nvSpPr>
        <p:spPr bwMode="auto">
          <a:xfrm>
            <a:off x="8027988" y="250825"/>
            <a:ext cx="10572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ПРИМЕР</a:t>
            </a:r>
          </a:p>
        </p:txBody>
      </p:sp>
      <p:pic>
        <p:nvPicPr>
          <p:cNvPr id="6196" name="Picture 52" descr="скрин документы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875" y="1557338"/>
            <a:ext cx="1655763" cy="2089150"/>
          </a:xfrm>
          <a:prstGeom prst="rect">
            <a:avLst/>
          </a:prstGeom>
          <a:noFill/>
          <a:ln w="349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197" name="Picture 53" descr="мед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3438" y="1773238"/>
            <a:ext cx="2232025" cy="1549400"/>
          </a:xfrm>
          <a:prstGeom prst="rect">
            <a:avLst/>
          </a:prstGeom>
          <a:noFill/>
          <a:ln w="349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4" name="Плюс 19"/>
          <p:cNvSpPr/>
          <p:nvPr/>
        </p:nvSpPr>
        <p:spPr>
          <a:xfrm>
            <a:off x="6877050" y="2420938"/>
            <a:ext cx="436563" cy="431800"/>
          </a:xfrm>
          <a:prstGeom prst="mathPlu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23">
            <a:extLst/>
          </p:cNvPr>
          <p:cNvSpPr txBox="1"/>
          <p:nvPr/>
        </p:nvSpPr>
        <p:spPr>
          <a:xfrm>
            <a:off x="7092950" y="3937000"/>
            <a:ext cx="1871663" cy="1187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1200">
                <a:solidFill>
                  <a:schemeClr val="accent2"/>
                </a:solidFill>
                <a:latin typeface="Calibri" pitchFamily="34" charset="0"/>
              </a:rPr>
              <a:t>Вели предварительное ознакомление будущего сотрудника со локальными актами ДОУ на официальном сайте учреждения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22203"/>
            <a:ext cx="1439614" cy="200850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263" y="1725889"/>
            <a:ext cx="1513209" cy="163485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</TotalTime>
  <Words>979</Words>
  <Application>Microsoft Office PowerPoint</Application>
  <PresentationFormat>Экран (4:3)</PresentationFormat>
  <Paragraphs>274</Paragraphs>
  <Slides>11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think-cell Slide</vt:lpstr>
      <vt:lpstr>Паспорт проекта  «Сокращение длительности процесса «Прием на работу в ДОУ сотрудника »</vt:lpstr>
      <vt:lpstr>Слайд 2</vt:lpstr>
      <vt:lpstr>Команда проекта </vt:lpstr>
      <vt:lpstr>Карта текущего состояния процесса «Прием на работу в МБДОУ сотрудника»</vt:lpstr>
      <vt:lpstr>Пирамида проблем</vt:lpstr>
      <vt:lpstr>Слайд 6</vt:lpstr>
      <vt:lpstr>Слайд 7</vt:lpstr>
      <vt:lpstr>Карта целевого состояния процесса «Прием на работу в МБДОУ сотрудника»</vt:lpstr>
      <vt:lpstr>Достигнутые результаты (было и стало) </vt:lpstr>
      <vt:lpstr>Слайд 10</vt:lpstr>
      <vt:lpstr>Достигнутые результаты (было и стало)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школа</cp:lastModifiedBy>
  <cp:revision>51</cp:revision>
  <cp:lastPrinted>2019-04-25T09:14:46Z</cp:lastPrinted>
  <dcterms:created xsi:type="dcterms:W3CDTF">2018-08-20T14:01:12Z</dcterms:created>
  <dcterms:modified xsi:type="dcterms:W3CDTF">2022-10-17T06:55:00Z</dcterms:modified>
</cp:coreProperties>
</file>